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9" r:id="rId5"/>
    <p:sldId id="268" r:id="rId6"/>
    <p:sldId id="270" r:id="rId7"/>
    <p:sldId id="271" r:id="rId8"/>
    <p:sldId id="259" r:id="rId9"/>
    <p:sldId id="263" r:id="rId10"/>
    <p:sldId id="264" r:id="rId11"/>
    <p:sldId id="265" r:id="rId12"/>
    <p:sldId id="266" r:id="rId13"/>
    <p:sldId id="262" r:id="rId14"/>
    <p:sldId id="267" r:id="rId15"/>
  </p:sldIdLst>
  <p:sldSz cx="12192000" cy="6858000"/>
  <p:notesSz cx="6792913" cy="992505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80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F0FED0-091E-46C9-ABD1-3C9448546A4B}" type="doc">
      <dgm:prSet loTypeId="urn:microsoft.com/office/officeart/2016/7/layout/RepeatingBendingProcessNew" loCatId="process" qsTypeId="urn:microsoft.com/office/officeart/2005/8/quickstyle/simple4" qsCatId="simple" csTypeId="urn:microsoft.com/office/officeart/2005/8/colors/accent0_3" csCatId="mainScheme"/>
      <dgm:spPr/>
      <dgm:t>
        <a:bodyPr/>
        <a:lstStyle/>
        <a:p>
          <a:endParaRPr lang="en-US"/>
        </a:p>
      </dgm:t>
    </dgm:pt>
    <dgm:pt modelId="{6501AC8A-5AB3-4546-AA90-D5332B000E07}">
      <dgm:prSet/>
      <dgm:spPr/>
      <dgm:t>
        <a:bodyPr/>
        <a:lstStyle/>
        <a:p>
          <a:r>
            <a:rPr lang="fr-FR"/>
            <a:t>Menu Maker By Qwenta est un site permettant aux restaurateurs de mettre en page et de diffuser leurs menus en quelques clics.</a:t>
          </a:r>
          <a:endParaRPr lang="en-US"/>
        </a:p>
      </dgm:t>
    </dgm:pt>
    <dgm:pt modelId="{BEA7DE75-6D8F-4C71-BE78-6ABB2EB8E48F}" type="parTrans" cxnId="{458381A1-4F59-4C31-9939-723E5C59BA01}">
      <dgm:prSet/>
      <dgm:spPr/>
      <dgm:t>
        <a:bodyPr/>
        <a:lstStyle/>
        <a:p>
          <a:endParaRPr lang="en-US"/>
        </a:p>
      </dgm:t>
    </dgm:pt>
    <dgm:pt modelId="{A47AC6A7-D760-444B-8E87-1C9ADA959A68}" type="sibTrans" cxnId="{458381A1-4F59-4C31-9939-723E5C59BA01}">
      <dgm:prSet/>
      <dgm:spPr/>
      <dgm:t>
        <a:bodyPr/>
        <a:lstStyle/>
        <a:p>
          <a:endParaRPr lang="en-US"/>
        </a:p>
      </dgm:t>
    </dgm:pt>
    <dgm:pt modelId="{EDFAB9DE-5AFA-4748-B0B6-68370DF94833}">
      <dgm:prSet/>
      <dgm:spPr/>
      <dgm:t>
        <a:bodyPr/>
        <a:lstStyle/>
        <a:p>
          <a:r>
            <a:rPr lang="fr-FR"/>
            <a:t>Les différentes fonctions sont :</a:t>
          </a:r>
          <a:endParaRPr lang="en-US"/>
        </a:p>
      </dgm:t>
    </dgm:pt>
    <dgm:pt modelId="{B11C3349-1379-4249-826E-80E881CEF314}" type="parTrans" cxnId="{1B8BCA5B-6F10-4194-93E5-BCD57B3B05BC}">
      <dgm:prSet/>
      <dgm:spPr/>
      <dgm:t>
        <a:bodyPr/>
        <a:lstStyle/>
        <a:p>
          <a:endParaRPr lang="en-US"/>
        </a:p>
      </dgm:t>
    </dgm:pt>
    <dgm:pt modelId="{7F385144-7F92-4A11-8FAB-0D3D231D83B2}" type="sibTrans" cxnId="{1B8BCA5B-6F10-4194-93E5-BCD57B3B05BC}">
      <dgm:prSet/>
      <dgm:spPr/>
      <dgm:t>
        <a:bodyPr/>
        <a:lstStyle/>
        <a:p>
          <a:endParaRPr lang="en-US"/>
        </a:p>
      </dgm:t>
    </dgm:pt>
    <dgm:pt modelId="{E82BE050-D916-4ED9-8CA9-B21D15EDC916}">
      <dgm:prSet/>
      <dgm:spPr/>
      <dgm:t>
        <a:bodyPr/>
        <a:lstStyle/>
        <a:p>
          <a:r>
            <a:rPr lang="fr-FR"/>
            <a:t>La création de menu</a:t>
          </a:r>
          <a:endParaRPr lang="en-US"/>
        </a:p>
      </dgm:t>
    </dgm:pt>
    <dgm:pt modelId="{BDB02711-D14D-4C3C-98A1-68BC6F86AF86}" type="parTrans" cxnId="{95D7AB43-F1D9-4823-A436-BA038AE4EA24}">
      <dgm:prSet/>
      <dgm:spPr/>
      <dgm:t>
        <a:bodyPr/>
        <a:lstStyle/>
        <a:p>
          <a:endParaRPr lang="en-US"/>
        </a:p>
      </dgm:t>
    </dgm:pt>
    <dgm:pt modelId="{BBEBCE5B-4F6B-412E-A6BD-48626E5C2BFA}" type="sibTrans" cxnId="{95D7AB43-F1D9-4823-A436-BA038AE4EA24}">
      <dgm:prSet/>
      <dgm:spPr/>
      <dgm:t>
        <a:bodyPr/>
        <a:lstStyle/>
        <a:p>
          <a:endParaRPr lang="en-US"/>
        </a:p>
      </dgm:t>
    </dgm:pt>
    <dgm:pt modelId="{050BAAC3-4A48-48E6-A3B3-0D8CC81E49CF}">
      <dgm:prSet/>
      <dgm:spPr/>
      <dgm:t>
        <a:bodyPr/>
        <a:lstStyle/>
        <a:p>
          <a:r>
            <a:rPr lang="fr-FR"/>
            <a:t>La personnalisation des menus</a:t>
          </a:r>
          <a:endParaRPr lang="en-US"/>
        </a:p>
      </dgm:t>
    </dgm:pt>
    <dgm:pt modelId="{A95F8DF7-3557-43D3-A71B-EC72A24D8D16}" type="parTrans" cxnId="{032C1A0B-BBC0-4452-918B-AED14B782C20}">
      <dgm:prSet/>
      <dgm:spPr/>
      <dgm:t>
        <a:bodyPr/>
        <a:lstStyle/>
        <a:p>
          <a:endParaRPr lang="en-US"/>
        </a:p>
      </dgm:t>
    </dgm:pt>
    <dgm:pt modelId="{8C56258F-CDC9-46A9-9CC8-BC82E9D004C8}" type="sibTrans" cxnId="{032C1A0B-BBC0-4452-918B-AED14B782C20}">
      <dgm:prSet/>
      <dgm:spPr/>
      <dgm:t>
        <a:bodyPr/>
        <a:lstStyle/>
        <a:p>
          <a:endParaRPr lang="en-US"/>
        </a:p>
      </dgm:t>
    </dgm:pt>
    <dgm:pt modelId="{EA3B7DC1-494E-42C8-B498-E956FA2E0CA7}">
      <dgm:prSet/>
      <dgm:spPr/>
      <dgm:t>
        <a:bodyPr/>
        <a:lstStyle/>
        <a:p>
          <a:r>
            <a:rPr lang="fr-FR"/>
            <a:t>La diffusion des menus au format PDF, mais aussi sur Instagram et Deliveroo</a:t>
          </a:r>
          <a:endParaRPr lang="en-US"/>
        </a:p>
      </dgm:t>
    </dgm:pt>
    <dgm:pt modelId="{1D604878-4A5E-46BA-A337-1A98D6DEFB1D}" type="parTrans" cxnId="{3541937F-6D7D-4F86-BF0F-F4E11B72FBB7}">
      <dgm:prSet/>
      <dgm:spPr/>
      <dgm:t>
        <a:bodyPr/>
        <a:lstStyle/>
        <a:p>
          <a:endParaRPr lang="en-US"/>
        </a:p>
      </dgm:t>
    </dgm:pt>
    <dgm:pt modelId="{333F3A99-A255-4B87-B72A-19B6B34B6E86}" type="sibTrans" cxnId="{3541937F-6D7D-4F86-BF0F-F4E11B72FBB7}">
      <dgm:prSet/>
      <dgm:spPr/>
      <dgm:t>
        <a:bodyPr/>
        <a:lstStyle/>
        <a:p>
          <a:endParaRPr lang="en-US"/>
        </a:p>
      </dgm:t>
    </dgm:pt>
    <dgm:pt modelId="{CA8E5DC8-3F2C-432A-B9F3-F66E97403504}">
      <dgm:prSet/>
      <dgm:spPr/>
      <dgm:t>
        <a:bodyPr/>
        <a:lstStyle/>
        <a:p>
          <a:r>
            <a:rPr lang="fr-FR"/>
            <a:t>L’impression des menus</a:t>
          </a:r>
          <a:endParaRPr lang="en-US"/>
        </a:p>
      </dgm:t>
    </dgm:pt>
    <dgm:pt modelId="{D3AC4351-3C9E-45E6-82B0-E6D3FCFC06A0}" type="parTrans" cxnId="{9082E1F9-202B-4F0E-8B6F-D0592A3734C9}">
      <dgm:prSet/>
      <dgm:spPr/>
      <dgm:t>
        <a:bodyPr/>
        <a:lstStyle/>
        <a:p>
          <a:endParaRPr lang="en-US"/>
        </a:p>
      </dgm:t>
    </dgm:pt>
    <dgm:pt modelId="{3267639F-1E74-4B77-9026-30CEA0DD9C41}" type="sibTrans" cxnId="{9082E1F9-202B-4F0E-8B6F-D0592A3734C9}">
      <dgm:prSet/>
      <dgm:spPr/>
      <dgm:t>
        <a:bodyPr/>
        <a:lstStyle/>
        <a:p>
          <a:endParaRPr lang="en-US"/>
        </a:p>
      </dgm:t>
    </dgm:pt>
    <dgm:pt modelId="{3D98A26F-7729-4741-9822-B07B0699149A}" type="pres">
      <dgm:prSet presAssocID="{2DF0FED0-091E-46C9-ABD1-3C9448546A4B}" presName="Name0" presStyleCnt="0">
        <dgm:presLayoutVars>
          <dgm:dir/>
          <dgm:resizeHandles val="exact"/>
        </dgm:presLayoutVars>
      </dgm:prSet>
      <dgm:spPr/>
    </dgm:pt>
    <dgm:pt modelId="{00F682EA-1B05-4398-8BB3-86032723BF0C}" type="pres">
      <dgm:prSet presAssocID="{6501AC8A-5AB3-4546-AA90-D5332B000E07}" presName="node" presStyleLbl="node1" presStyleIdx="0" presStyleCnt="2">
        <dgm:presLayoutVars>
          <dgm:bulletEnabled val="1"/>
        </dgm:presLayoutVars>
      </dgm:prSet>
      <dgm:spPr/>
    </dgm:pt>
    <dgm:pt modelId="{7349D6A8-C378-4725-B14B-79A98D20E5A8}" type="pres">
      <dgm:prSet presAssocID="{A47AC6A7-D760-444B-8E87-1C9ADA959A68}" presName="sibTrans" presStyleLbl="sibTrans1D1" presStyleIdx="0" presStyleCnt="1"/>
      <dgm:spPr/>
    </dgm:pt>
    <dgm:pt modelId="{7C6A730C-57E3-4E13-AB54-27F79C269FC6}" type="pres">
      <dgm:prSet presAssocID="{A47AC6A7-D760-444B-8E87-1C9ADA959A68}" presName="connectorText" presStyleLbl="sibTrans1D1" presStyleIdx="0" presStyleCnt="1"/>
      <dgm:spPr/>
    </dgm:pt>
    <dgm:pt modelId="{D4B1B9AA-A84D-4A5E-BD35-02F0367A2205}" type="pres">
      <dgm:prSet presAssocID="{EDFAB9DE-5AFA-4748-B0B6-68370DF94833}" presName="node" presStyleLbl="node1" presStyleIdx="1" presStyleCnt="2">
        <dgm:presLayoutVars>
          <dgm:bulletEnabled val="1"/>
        </dgm:presLayoutVars>
      </dgm:prSet>
      <dgm:spPr/>
    </dgm:pt>
  </dgm:ptLst>
  <dgm:cxnLst>
    <dgm:cxn modelId="{032C1A0B-BBC0-4452-918B-AED14B782C20}" srcId="{EDFAB9DE-5AFA-4748-B0B6-68370DF94833}" destId="{050BAAC3-4A48-48E6-A3B3-0D8CC81E49CF}" srcOrd="1" destOrd="0" parTransId="{A95F8DF7-3557-43D3-A71B-EC72A24D8D16}" sibTransId="{8C56258F-CDC9-46A9-9CC8-BC82E9D004C8}"/>
    <dgm:cxn modelId="{E06B850C-13DF-49EF-A40B-A6E5F25A92C2}" type="presOf" srcId="{A47AC6A7-D760-444B-8E87-1C9ADA959A68}" destId="{7349D6A8-C378-4725-B14B-79A98D20E5A8}" srcOrd="0" destOrd="0" presId="urn:microsoft.com/office/officeart/2016/7/layout/RepeatingBendingProcessNew"/>
    <dgm:cxn modelId="{BA8AE025-C5C6-4EC7-846D-003029D02D30}" type="presOf" srcId="{E82BE050-D916-4ED9-8CA9-B21D15EDC916}" destId="{D4B1B9AA-A84D-4A5E-BD35-02F0367A2205}" srcOrd="0" destOrd="1" presId="urn:microsoft.com/office/officeart/2016/7/layout/RepeatingBendingProcessNew"/>
    <dgm:cxn modelId="{7761A232-CC3C-4613-BE32-A014C71836D9}" type="presOf" srcId="{CA8E5DC8-3F2C-432A-B9F3-F66E97403504}" destId="{D4B1B9AA-A84D-4A5E-BD35-02F0367A2205}" srcOrd="0" destOrd="4" presId="urn:microsoft.com/office/officeart/2016/7/layout/RepeatingBendingProcessNew"/>
    <dgm:cxn modelId="{1B8BCA5B-6F10-4194-93E5-BCD57B3B05BC}" srcId="{2DF0FED0-091E-46C9-ABD1-3C9448546A4B}" destId="{EDFAB9DE-5AFA-4748-B0B6-68370DF94833}" srcOrd="1" destOrd="0" parTransId="{B11C3349-1379-4249-826E-80E881CEF314}" sibTransId="{7F385144-7F92-4A11-8FAB-0D3D231D83B2}"/>
    <dgm:cxn modelId="{95D7AB43-F1D9-4823-A436-BA038AE4EA24}" srcId="{EDFAB9DE-5AFA-4748-B0B6-68370DF94833}" destId="{E82BE050-D916-4ED9-8CA9-B21D15EDC916}" srcOrd="0" destOrd="0" parTransId="{BDB02711-D14D-4C3C-98A1-68BC6F86AF86}" sibTransId="{BBEBCE5B-4F6B-412E-A6BD-48626E5C2BFA}"/>
    <dgm:cxn modelId="{4E0A816D-FBC0-49B7-9E5C-60660E890D15}" type="presOf" srcId="{A47AC6A7-D760-444B-8E87-1C9ADA959A68}" destId="{7C6A730C-57E3-4E13-AB54-27F79C269FC6}" srcOrd="1" destOrd="0" presId="urn:microsoft.com/office/officeart/2016/7/layout/RepeatingBendingProcessNew"/>
    <dgm:cxn modelId="{1F4DEF77-E6AA-47C7-895E-6019C7C6CA94}" type="presOf" srcId="{2DF0FED0-091E-46C9-ABD1-3C9448546A4B}" destId="{3D98A26F-7729-4741-9822-B07B0699149A}" srcOrd="0" destOrd="0" presId="urn:microsoft.com/office/officeart/2016/7/layout/RepeatingBendingProcessNew"/>
    <dgm:cxn modelId="{D7973979-9365-4347-BDD3-F590A692669D}" type="presOf" srcId="{EA3B7DC1-494E-42C8-B498-E956FA2E0CA7}" destId="{D4B1B9AA-A84D-4A5E-BD35-02F0367A2205}" srcOrd="0" destOrd="3" presId="urn:microsoft.com/office/officeart/2016/7/layout/RepeatingBendingProcessNew"/>
    <dgm:cxn modelId="{3541937F-6D7D-4F86-BF0F-F4E11B72FBB7}" srcId="{EDFAB9DE-5AFA-4748-B0B6-68370DF94833}" destId="{EA3B7DC1-494E-42C8-B498-E956FA2E0CA7}" srcOrd="2" destOrd="0" parTransId="{1D604878-4A5E-46BA-A337-1A98D6DEFB1D}" sibTransId="{333F3A99-A255-4B87-B72A-19B6B34B6E86}"/>
    <dgm:cxn modelId="{2958D784-E1C8-4261-9046-1759141B87E8}" type="presOf" srcId="{050BAAC3-4A48-48E6-A3B3-0D8CC81E49CF}" destId="{D4B1B9AA-A84D-4A5E-BD35-02F0367A2205}" srcOrd="0" destOrd="2" presId="urn:microsoft.com/office/officeart/2016/7/layout/RepeatingBendingProcessNew"/>
    <dgm:cxn modelId="{458381A1-4F59-4C31-9939-723E5C59BA01}" srcId="{2DF0FED0-091E-46C9-ABD1-3C9448546A4B}" destId="{6501AC8A-5AB3-4546-AA90-D5332B000E07}" srcOrd="0" destOrd="0" parTransId="{BEA7DE75-6D8F-4C71-BE78-6ABB2EB8E48F}" sibTransId="{A47AC6A7-D760-444B-8E87-1C9ADA959A68}"/>
    <dgm:cxn modelId="{53B926B3-BD4C-4AD5-ABF2-C89E710ED172}" type="presOf" srcId="{EDFAB9DE-5AFA-4748-B0B6-68370DF94833}" destId="{D4B1B9AA-A84D-4A5E-BD35-02F0367A2205}" srcOrd="0" destOrd="0" presId="urn:microsoft.com/office/officeart/2016/7/layout/RepeatingBendingProcessNew"/>
    <dgm:cxn modelId="{5A6BD0E3-722F-4C88-A3DA-ABA22D2E7B71}" type="presOf" srcId="{6501AC8A-5AB3-4546-AA90-D5332B000E07}" destId="{00F682EA-1B05-4398-8BB3-86032723BF0C}" srcOrd="0" destOrd="0" presId="urn:microsoft.com/office/officeart/2016/7/layout/RepeatingBendingProcessNew"/>
    <dgm:cxn modelId="{9082E1F9-202B-4F0E-8B6F-D0592A3734C9}" srcId="{EDFAB9DE-5AFA-4748-B0B6-68370DF94833}" destId="{CA8E5DC8-3F2C-432A-B9F3-F66E97403504}" srcOrd="3" destOrd="0" parTransId="{D3AC4351-3C9E-45E6-82B0-E6D3FCFC06A0}" sibTransId="{3267639F-1E74-4B77-9026-30CEA0DD9C41}"/>
    <dgm:cxn modelId="{96951201-3EA1-465D-A47B-957E09C9B9CA}" type="presParOf" srcId="{3D98A26F-7729-4741-9822-B07B0699149A}" destId="{00F682EA-1B05-4398-8BB3-86032723BF0C}" srcOrd="0" destOrd="0" presId="urn:microsoft.com/office/officeart/2016/7/layout/RepeatingBendingProcessNew"/>
    <dgm:cxn modelId="{0C7D4750-E46F-4405-BE9E-2003168AF3EB}" type="presParOf" srcId="{3D98A26F-7729-4741-9822-B07B0699149A}" destId="{7349D6A8-C378-4725-B14B-79A98D20E5A8}" srcOrd="1" destOrd="0" presId="urn:microsoft.com/office/officeart/2016/7/layout/RepeatingBendingProcessNew"/>
    <dgm:cxn modelId="{44CF5B3A-8F7A-4D90-818E-86DDB91583B8}" type="presParOf" srcId="{7349D6A8-C378-4725-B14B-79A98D20E5A8}" destId="{7C6A730C-57E3-4E13-AB54-27F79C269FC6}" srcOrd="0" destOrd="0" presId="urn:microsoft.com/office/officeart/2016/7/layout/RepeatingBendingProcessNew"/>
    <dgm:cxn modelId="{D419B950-907B-481E-9DD5-60321E02DE4A}" type="presParOf" srcId="{3D98A26F-7729-4741-9822-B07B0699149A}" destId="{D4B1B9AA-A84D-4A5E-BD35-02F0367A2205}" srcOrd="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162445-8E8A-4241-A039-AF77C2D98DB2}"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CB4B4C10-1F3F-4909-9743-5BFC522FAB39}">
      <dgm:prSet/>
      <dgm:spPr/>
      <dgm:t>
        <a:bodyPr/>
        <a:lstStyle/>
        <a:p>
          <a:r>
            <a:rPr lang="fr-FR"/>
            <a:t>Le MERN Stack est une pile JavaScript open source à croissance rapide qui a pris un énorme essor parmi les développeurs web d’aujourd’hui.</a:t>
          </a:r>
          <a:endParaRPr lang="en-US"/>
        </a:p>
      </dgm:t>
    </dgm:pt>
    <dgm:pt modelId="{D0059CC6-9BC5-446B-BD51-05ECD5B84220}" type="parTrans" cxnId="{54B419AC-5C60-4A71-9DEB-BE94E5700D36}">
      <dgm:prSet/>
      <dgm:spPr/>
      <dgm:t>
        <a:bodyPr/>
        <a:lstStyle/>
        <a:p>
          <a:endParaRPr lang="en-US"/>
        </a:p>
      </dgm:t>
    </dgm:pt>
    <dgm:pt modelId="{B483E744-108C-461C-8C74-57BE334EC1B2}" type="sibTrans" cxnId="{54B419AC-5C60-4A71-9DEB-BE94E5700D36}">
      <dgm:prSet/>
      <dgm:spPr/>
      <dgm:t>
        <a:bodyPr/>
        <a:lstStyle/>
        <a:p>
          <a:endParaRPr lang="en-US"/>
        </a:p>
      </dgm:t>
    </dgm:pt>
    <dgm:pt modelId="{A8216606-B879-44C9-B5F6-4D1B528A2371}">
      <dgm:prSet/>
      <dgm:spPr/>
      <dgm:t>
        <a:bodyPr/>
        <a:lstStyle/>
        <a:p>
          <a:r>
            <a:rPr lang="fr-FR"/>
            <a:t>MERN est une collection diversifiée de technologies robustes (à savoir, Mongo, Express, React et Node) pour le développement d’applications web évolutives - prises en charge par les composants frontend, backend et base de données.</a:t>
          </a:r>
          <a:endParaRPr lang="en-US"/>
        </a:p>
      </dgm:t>
    </dgm:pt>
    <dgm:pt modelId="{DF2AE337-151B-40F8-B033-935779959256}" type="parTrans" cxnId="{00328DE3-5EA9-4FED-AA93-3A6D416B31CA}">
      <dgm:prSet/>
      <dgm:spPr/>
      <dgm:t>
        <a:bodyPr/>
        <a:lstStyle/>
        <a:p>
          <a:endParaRPr lang="en-US"/>
        </a:p>
      </dgm:t>
    </dgm:pt>
    <dgm:pt modelId="{7589C90D-3477-4AF8-85A2-733B458B92D4}" type="sibTrans" cxnId="{00328DE3-5EA9-4FED-AA93-3A6D416B31CA}">
      <dgm:prSet/>
      <dgm:spPr/>
      <dgm:t>
        <a:bodyPr/>
        <a:lstStyle/>
        <a:p>
          <a:endParaRPr lang="en-US"/>
        </a:p>
      </dgm:t>
    </dgm:pt>
    <dgm:pt modelId="{44B3D848-48C7-4F9D-9EDC-0416DB729E89}">
      <dgm:prSet/>
      <dgm:spPr/>
      <dgm:t>
        <a:bodyPr/>
        <a:lstStyle/>
        <a:p>
          <a:r>
            <a:rPr lang="fr-FR"/>
            <a:t>Node, Express et React se sont même classés parmi les frameworks ou technologies les plus populaires dans l’enquête 2022 Developer Survey de Stack Overflow.</a:t>
          </a:r>
          <a:endParaRPr lang="en-US"/>
        </a:p>
      </dgm:t>
    </dgm:pt>
    <dgm:pt modelId="{5B634FAE-A8B5-46C6-A4FB-4E6F202DB6B9}" type="parTrans" cxnId="{B8A19515-8509-429F-9B4C-273F4DC15DCE}">
      <dgm:prSet/>
      <dgm:spPr/>
      <dgm:t>
        <a:bodyPr/>
        <a:lstStyle/>
        <a:p>
          <a:endParaRPr lang="en-US"/>
        </a:p>
      </dgm:t>
    </dgm:pt>
    <dgm:pt modelId="{F43F2650-56FE-4852-9BA4-9EB88AD9A911}" type="sibTrans" cxnId="{B8A19515-8509-429F-9B4C-273F4DC15DCE}">
      <dgm:prSet/>
      <dgm:spPr/>
      <dgm:t>
        <a:bodyPr/>
        <a:lstStyle/>
        <a:p>
          <a:endParaRPr lang="en-US"/>
        </a:p>
      </dgm:t>
    </dgm:pt>
    <dgm:pt modelId="{61E99E83-DB8F-42F5-90F2-28EDEBD0467E}" type="pres">
      <dgm:prSet presAssocID="{55162445-8E8A-4241-A039-AF77C2D98DB2}" presName="Name0" presStyleCnt="0">
        <dgm:presLayoutVars>
          <dgm:dir/>
          <dgm:animLvl val="lvl"/>
          <dgm:resizeHandles val="exact"/>
        </dgm:presLayoutVars>
      </dgm:prSet>
      <dgm:spPr/>
    </dgm:pt>
    <dgm:pt modelId="{2C3234B1-1F19-4E9A-A0DC-1DD53A02D52E}" type="pres">
      <dgm:prSet presAssocID="{44B3D848-48C7-4F9D-9EDC-0416DB729E89}" presName="boxAndChildren" presStyleCnt="0"/>
      <dgm:spPr/>
    </dgm:pt>
    <dgm:pt modelId="{AB4B32CD-1208-4314-9D48-B8D38B4BBC05}" type="pres">
      <dgm:prSet presAssocID="{44B3D848-48C7-4F9D-9EDC-0416DB729E89}" presName="parentTextBox" presStyleLbl="node1" presStyleIdx="0" presStyleCnt="3"/>
      <dgm:spPr/>
    </dgm:pt>
    <dgm:pt modelId="{3A3882E3-3394-4B75-9270-EFC4E7FA64D0}" type="pres">
      <dgm:prSet presAssocID="{7589C90D-3477-4AF8-85A2-733B458B92D4}" presName="sp" presStyleCnt="0"/>
      <dgm:spPr/>
    </dgm:pt>
    <dgm:pt modelId="{7A991A6E-0831-41F8-A96F-E78E85DD2153}" type="pres">
      <dgm:prSet presAssocID="{A8216606-B879-44C9-B5F6-4D1B528A2371}" presName="arrowAndChildren" presStyleCnt="0"/>
      <dgm:spPr/>
    </dgm:pt>
    <dgm:pt modelId="{2DDF3134-38BC-4084-840C-D4F155C10843}" type="pres">
      <dgm:prSet presAssocID="{A8216606-B879-44C9-B5F6-4D1B528A2371}" presName="parentTextArrow" presStyleLbl="node1" presStyleIdx="1" presStyleCnt="3"/>
      <dgm:spPr/>
    </dgm:pt>
    <dgm:pt modelId="{B10A30F6-3C0E-487C-9F8A-6664807BE186}" type="pres">
      <dgm:prSet presAssocID="{B483E744-108C-461C-8C74-57BE334EC1B2}" presName="sp" presStyleCnt="0"/>
      <dgm:spPr/>
    </dgm:pt>
    <dgm:pt modelId="{E09AD0F7-2F07-4680-AE68-4C5967B4EEF8}" type="pres">
      <dgm:prSet presAssocID="{CB4B4C10-1F3F-4909-9743-5BFC522FAB39}" presName="arrowAndChildren" presStyleCnt="0"/>
      <dgm:spPr/>
    </dgm:pt>
    <dgm:pt modelId="{8EEA841A-BE8E-4EF2-9E3F-9652543BF6A1}" type="pres">
      <dgm:prSet presAssocID="{CB4B4C10-1F3F-4909-9743-5BFC522FAB39}" presName="parentTextArrow" presStyleLbl="node1" presStyleIdx="2" presStyleCnt="3"/>
      <dgm:spPr/>
    </dgm:pt>
  </dgm:ptLst>
  <dgm:cxnLst>
    <dgm:cxn modelId="{B8A19515-8509-429F-9B4C-273F4DC15DCE}" srcId="{55162445-8E8A-4241-A039-AF77C2D98DB2}" destId="{44B3D848-48C7-4F9D-9EDC-0416DB729E89}" srcOrd="2" destOrd="0" parTransId="{5B634FAE-A8B5-46C6-A4FB-4E6F202DB6B9}" sibTransId="{F43F2650-56FE-4852-9BA4-9EB88AD9A911}"/>
    <dgm:cxn modelId="{BCC72141-F1DE-4BC4-97B6-FB8B20338D04}" type="presOf" srcId="{CB4B4C10-1F3F-4909-9743-5BFC522FAB39}" destId="{8EEA841A-BE8E-4EF2-9E3F-9652543BF6A1}" srcOrd="0" destOrd="0" presId="urn:microsoft.com/office/officeart/2005/8/layout/process4"/>
    <dgm:cxn modelId="{0A670043-4FF9-4DFF-BAB5-E0488E1DEC66}" type="presOf" srcId="{55162445-8E8A-4241-A039-AF77C2D98DB2}" destId="{61E99E83-DB8F-42F5-90F2-28EDEBD0467E}" srcOrd="0" destOrd="0" presId="urn:microsoft.com/office/officeart/2005/8/layout/process4"/>
    <dgm:cxn modelId="{73A06A59-C02B-421C-BE07-47CA648DFE75}" type="presOf" srcId="{A8216606-B879-44C9-B5F6-4D1B528A2371}" destId="{2DDF3134-38BC-4084-840C-D4F155C10843}" srcOrd="0" destOrd="0" presId="urn:microsoft.com/office/officeart/2005/8/layout/process4"/>
    <dgm:cxn modelId="{54B419AC-5C60-4A71-9DEB-BE94E5700D36}" srcId="{55162445-8E8A-4241-A039-AF77C2D98DB2}" destId="{CB4B4C10-1F3F-4909-9743-5BFC522FAB39}" srcOrd="0" destOrd="0" parTransId="{D0059CC6-9BC5-446B-BD51-05ECD5B84220}" sibTransId="{B483E744-108C-461C-8C74-57BE334EC1B2}"/>
    <dgm:cxn modelId="{93931FDE-58F5-4D72-9818-28759DAA816D}" type="presOf" srcId="{44B3D848-48C7-4F9D-9EDC-0416DB729E89}" destId="{AB4B32CD-1208-4314-9D48-B8D38B4BBC05}" srcOrd="0" destOrd="0" presId="urn:microsoft.com/office/officeart/2005/8/layout/process4"/>
    <dgm:cxn modelId="{00328DE3-5EA9-4FED-AA93-3A6D416B31CA}" srcId="{55162445-8E8A-4241-A039-AF77C2D98DB2}" destId="{A8216606-B879-44C9-B5F6-4D1B528A2371}" srcOrd="1" destOrd="0" parTransId="{DF2AE337-151B-40F8-B033-935779959256}" sibTransId="{7589C90D-3477-4AF8-85A2-733B458B92D4}"/>
    <dgm:cxn modelId="{0592BAF9-D363-4D62-802B-D8EEBCF7585E}" type="presParOf" srcId="{61E99E83-DB8F-42F5-90F2-28EDEBD0467E}" destId="{2C3234B1-1F19-4E9A-A0DC-1DD53A02D52E}" srcOrd="0" destOrd="0" presId="urn:microsoft.com/office/officeart/2005/8/layout/process4"/>
    <dgm:cxn modelId="{944F2CE1-37D4-49BB-9CA1-77FBB00B75F9}" type="presParOf" srcId="{2C3234B1-1F19-4E9A-A0DC-1DD53A02D52E}" destId="{AB4B32CD-1208-4314-9D48-B8D38B4BBC05}" srcOrd="0" destOrd="0" presId="urn:microsoft.com/office/officeart/2005/8/layout/process4"/>
    <dgm:cxn modelId="{688198DA-1472-4BE6-A324-568A819C36E3}" type="presParOf" srcId="{61E99E83-DB8F-42F5-90F2-28EDEBD0467E}" destId="{3A3882E3-3394-4B75-9270-EFC4E7FA64D0}" srcOrd="1" destOrd="0" presId="urn:microsoft.com/office/officeart/2005/8/layout/process4"/>
    <dgm:cxn modelId="{93789624-4B12-4A0E-8929-6924DCCF8517}" type="presParOf" srcId="{61E99E83-DB8F-42F5-90F2-28EDEBD0467E}" destId="{7A991A6E-0831-41F8-A96F-E78E85DD2153}" srcOrd="2" destOrd="0" presId="urn:microsoft.com/office/officeart/2005/8/layout/process4"/>
    <dgm:cxn modelId="{28310244-82FE-4626-BEA9-D33EDC07DD9B}" type="presParOf" srcId="{7A991A6E-0831-41F8-A96F-E78E85DD2153}" destId="{2DDF3134-38BC-4084-840C-D4F155C10843}" srcOrd="0" destOrd="0" presId="urn:microsoft.com/office/officeart/2005/8/layout/process4"/>
    <dgm:cxn modelId="{D8B1553F-A276-423E-95A2-146E3257C0D2}" type="presParOf" srcId="{61E99E83-DB8F-42F5-90F2-28EDEBD0467E}" destId="{B10A30F6-3C0E-487C-9F8A-6664807BE186}" srcOrd="3" destOrd="0" presId="urn:microsoft.com/office/officeart/2005/8/layout/process4"/>
    <dgm:cxn modelId="{89822C64-1873-4D32-AF6D-BF07F2DA4F0E}" type="presParOf" srcId="{61E99E83-DB8F-42F5-90F2-28EDEBD0467E}" destId="{E09AD0F7-2F07-4680-AE68-4C5967B4EEF8}" srcOrd="4" destOrd="0" presId="urn:microsoft.com/office/officeart/2005/8/layout/process4"/>
    <dgm:cxn modelId="{5AEDE5A9-4138-407B-849B-2199190086D3}" type="presParOf" srcId="{E09AD0F7-2F07-4680-AE68-4C5967B4EEF8}" destId="{8EEA841A-BE8E-4EF2-9E3F-9652543BF6A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9D6A8-C378-4725-B14B-79A98D20E5A8}">
      <dsp:nvSpPr>
        <dsp:cNvPr id="0" name=""/>
        <dsp:cNvSpPr/>
      </dsp:nvSpPr>
      <dsp:spPr>
        <a:xfrm>
          <a:off x="2801523" y="1696212"/>
          <a:ext cx="613862" cy="91440"/>
        </a:xfrm>
        <a:custGeom>
          <a:avLst/>
          <a:gdLst/>
          <a:ahLst/>
          <a:cxnLst/>
          <a:rect l="0" t="0" r="0" b="0"/>
          <a:pathLst>
            <a:path>
              <a:moveTo>
                <a:pt x="0" y="45720"/>
              </a:moveTo>
              <a:lnTo>
                <a:pt x="613862" y="45720"/>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2343" y="1738709"/>
        <a:ext cx="32223" cy="6444"/>
      </dsp:txXfrm>
    </dsp:sp>
    <dsp:sp modelId="{00F682EA-1B05-4398-8BB3-86032723BF0C}">
      <dsp:nvSpPr>
        <dsp:cNvPr id="0" name=""/>
        <dsp:cNvSpPr/>
      </dsp:nvSpPr>
      <dsp:spPr>
        <a:xfrm>
          <a:off x="1312" y="901328"/>
          <a:ext cx="2802011" cy="16812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301" tIns="144121" rIns="137301" bIns="144121" numCol="1" spcCol="1270" anchor="ctr" anchorCtr="0">
          <a:noAutofit/>
        </a:bodyPr>
        <a:lstStyle/>
        <a:p>
          <a:pPr marL="0" lvl="0" indent="0" algn="ctr" defTabSz="666750">
            <a:lnSpc>
              <a:spcPct val="90000"/>
            </a:lnSpc>
            <a:spcBef>
              <a:spcPct val="0"/>
            </a:spcBef>
            <a:spcAft>
              <a:spcPct val="35000"/>
            </a:spcAft>
            <a:buNone/>
          </a:pPr>
          <a:r>
            <a:rPr lang="fr-FR" sz="1500" kern="1200"/>
            <a:t>Menu Maker By Qwenta est un site permettant aux restaurateurs de mettre en page et de diffuser leurs menus en quelques clics.</a:t>
          </a:r>
          <a:endParaRPr lang="en-US" sz="1500" kern="1200"/>
        </a:p>
      </dsp:txBody>
      <dsp:txXfrm>
        <a:off x="1312" y="901328"/>
        <a:ext cx="2802011" cy="1681206"/>
      </dsp:txXfrm>
    </dsp:sp>
    <dsp:sp modelId="{D4B1B9AA-A84D-4A5E-BD35-02F0367A2205}">
      <dsp:nvSpPr>
        <dsp:cNvPr id="0" name=""/>
        <dsp:cNvSpPr/>
      </dsp:nvSpPr>
      <dsp:spPr>
        <a:xfrm>
          <a:off x="3447786" y="901328"/>
          <a:ext cx="2802011" cy="1681206"/>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301" tIns="144121" rIns="137301" bIns="144121" numCol="1" spcCol="1270" anchor="t" anchorCtr="0">
          <a:noAutofit/>
        </a:bodyPr>
        <a:lstStyle/>
        <a:p>
          <a:pPr marL="0" lvl="0" indent="0" algn="l" defTabSz="666750">
            <a:lnSpc>
              <a:spcPct val="90000"/>
            </a:lnSpc>
            <a:spcBef>
              <a:spcPct val="0"/>
            </a:spcBef>
            <a:spcAft>
              <a:spcPct val="35000"/>
            </a:spcAft>
            <a:buNone/>
          </a:pPr>
          <a:r>
            <a:rPr lang="fr-FR" sz="1500" kern="1200"/>
            <a:t>Les différentes fonctions sont :</a:t>
          </a:r>
          <a:endParaRPr lang="en-US" sz="1500" kern="1200"/>
        </a:p>
        <a:p>
          <a:pPr marL="114300" lvl="1" indent="-114300" algn="l" defTabSz="533400">
            <a:lnSpc>
              <a:spcPct val="90000"/>
            </a:lnSpc>
            <a:spcBef>
              <a:spcPct val="0"/>
            </a:spcBef>
            <a:spcAft>
              <a:spcPct val="15000"/>
            </a:spcAft>
            <a:buChar char="•"/>
          </a:pPr>
          <a:r>
            <a:rPr lang="fr-FR" sz="1200" kern="1200"/>
            <a:t>La création de menu</a:t>
          </a:r>
          <a:endParaRPr lang="en-US" sz="1200" kern="1200"/>
        </a:p>
        <a:p>
          <a:pPr marL="114300" lvl="1" indent="-114300" algn="l" defTabSz="533400">
            <a:lnSpc>
              <a:spcPct val="90000"/>
            </a:lnSpc>
            <a:spcBef>
              <a:spcPct val="0"/>
            </a:spcBef>
            <a:spcAft>
              <a:spcPct val="15000"/>
            </a:spcAft>
            <a:buChar char="•"/>
          </a:pPr>
          <a:r>
            <a:rPr lang="fr-FR" sz="1200" kern="1200"/>
            <a:t>La personnalisation des menus</a:t>
          </a:r>
          <a:endParaRPr lang="en-US" sz="1200" kern="1200"/>
        </a:p>
        <a:p>
          <a:pPr marL="114300" lvl="1" indent="-114300" algn="l" defTabSz="533400">
            <a:lnSpc>
              <a:spcPct val="90000"/>
            </a:lnSpc>
            <a:spcBef>
              <a:spcPct val="0"/>
            </a:spcBef>
            <a:spcAft>
              <a:spcPct val="15000"/>
            </a:spcAft>
            <a:buChar char="•"/>
          </a:pPr>
          <a:r>
            <a:rPr lang="fr-FR" sz="1200" kern="1200"/>
            <a:t>La diffusion des menus au format PDF, mais aussi sur Instagram et Deliveroo</a:t>
          </a:r>
          <a:endParaRPr lang="en-US" sz="1200" kern="1200"/>
        </a:p>
        <a:p>
          <a:pPr marL="114300" lvl="1" indent="-114300" algn="l" defTabSz="533400">
            <a:lnSpc>
              <a:spcPct val="90000"/>
            </a:lnSpc>
            <a:spcBef>
              <a:spcPct val="0"/>
            </a:spcBef>
            <a:spcAft>
              <a:spcPct val="15000"/>
            </a:spcAft>
            <a:buChar char="•"/>
          </a:pPr>
          <a:r>
            <a:rPr lang="fr-FR" sz="1200" kern="1200"/>
            <a:t>L’impression des menus</a:t>
          </a:r>
          <a:endParaRPr lang="en-US" sz="1200" kern="1200"/>
        </a:p>
      </dsp:txBody>
      <dsp:txXfrm>
        <a:off x="3447786" y="901328"/>
        <a:ext cx="2802011" cy="1681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B32CD-1208-4314-9D48-B8D38B4BBC05}">
      <dsp:nvSpPr>
        <dsp:cNvPr id="0" name=""/>
        <dsp:cNvSpPr/>
      </dsp:nvSpPr>
      <dsp:spPr>
        <a:xfrm>
          <a:off x="0" y="4105454"/>
          <a:ext cx="6666833" cy="13475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a:t>Node, Express et React se sont même classés parmi les frameworks ou technologies les plus populaires dans l’enquête 2022 Developer Survey de Stack Overflow.</a:t>
          </a:r>
          <a:endParaRPr lang="en-US" sz="1800" kern="1200"/>
        </a:p>
      </dsp:txBody>
      <dsp:txXfrm>
        <a:off x="0" y="4105454"/>
        <a:ext cx="6666833" cy="1347501"/>
      </dsp:txXfrm>
    </dsp:sp>
    <dsp:sp modelId="{2DDF3134-38BC-4084-840C-D4F155C10843}">
      <dsp:nvSpPr>
        <dsp:cNvPr id="0" name=""/>
        <dsp:cNvSpPr/>
      </dsp:nvSpPr>
      <dsp:spPr>
        <a:xfrm rot="10800000">
          <a:off x="0" y="2053209"/>
          <a:ext cx="6666833" cy="2072457"/>
        </a:xfrm>
        <a:prstGeom prst="upArrowCallou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a:t>MERN est une collection diversifiée de technologies robustes (à savoir, Mongo, Express, React et Node) pour le développement d’applications web évolutives - prises en charge par les composants frontend, backend et base de données.</a:t>
          </a:r>
          <a:endParaRPr lang="en-US" sz="1800" kern="1200"/>
        </a:p>
      </dsp:txBody>
      <dsp:txXfrm rot="10800000">
        <a:off x="0" y="2053209"/>
        <a:ext cx="6666833" cy="1346620"/>
      </dsp:txXfrm>
    </dsp:sp>
    <dsp:sp modelId="{8EEA841A-BE8E-4EF2-9E3F-9652543BF6A1}">
      <dsp:nvSpPr>
        <dsp:cNvPr id="0" name=""/>
        <dsp:cNvSpPr/>
      </dsp:nvSpPr>
      <dsp:spPr>
        <a:xfrm rot="10800000">
          <a:off x="0" y="964"/>
          <a:ext cx="6666833" cy="2072457"/>
        </a:xfrm>
        <a:prstGeom prst="upArrowCallou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kern="1200"/>
            <a:t>Le MERN Stack est une pile JavaScript open source à croissance rapide qui a pris un énorme essor parmi les développeurs web d’aujourd’hui.</a:t>
          </a:r>
          <a:endParaRPr lang="en-US" sz="1800" kern="1200"/>
        </a:p>
      </dsp:txBody>
      <dsp:txXfrm rot="10800000">
        <a:off x="0" y="964"/>
        <a:ext cx="6666833" cy="134662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9D0572-B1A8-989B-FB32-49C4FF8F5E66}"/>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11A4E71-D2F1-DAB0-B1AE-FC7314662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9A18341-D984-69EA-E4DF-B2D52DC83F3F}"/>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02A9D981-F980-F58C-1C9C-D4EAA648266D}"/>
              </a:ext>
            </a:extLst>
          </p:cNvPr>
          <p:cNvSpPr>
            <a:spLocks noGrp="1"/>
          </p:cNvSpPr>
          <p:nvPr>
            <p:ph type="ftr" sz="quarter" idx="11"/>
          </p:nvPr>
        </p:nvSpPr>
        <p:spPr/>
        <p:txBody>
          <a:bodyPr/>
          <a:lstStyle/>
          <a:p>
            <a:pPr algn="l"/>
            <a:endParaRPr lang="en-US"/>
          </a:p>
        </p:txBody>
      </p:sp>
      <p:sp>
        <p:nvSpPr>
          <p:cNvPr id="6" name="Espace réservé du numéro de diapositive 5">
            <a:extLst>
              <a:ext uri="{FF2B5EF4-FFF2-40B4-BE49-F238E27FC236}">
                <a16:creationId xmlns:a16="http://schemas.microsoft.com/office/drawing/2014/main" id="{A1419A44-5531-D49B-79B0-5A1C6A17CC47}"/>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31628024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D26229-37D4-F556-8B50-DB71CCCBD93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559723-2C99-5A14-AF63-170903216AE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98F7887-13DE-2115-F692-3E82DA6328D7}"/>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C2A0DDE6-82DE-EEF7-E925-6A5519E2EEE6}"/>
              </a:ext>
            </a:extLst>
          </p:cNvPr>
          <p:cNvSpPr>
            <a:spLocks noGrp="1"/>
          </p:cNvSpPr>
          <p:nvPr>
            <p:ph type="ftr" sz="quarter" idx="11"/>
          </p:nvPr>
        </p:nvSpPr>
        <p:spPr/>
        <p:txBody>
          <a:bodyPr/>
          <a:lstStyle/>
          <a:p>
            <a:pPr algn="l"/>
            <a:endParaRPr lang="en-US"/>
          </a:p>
        </p:txBody>
      </p:sp>
      <p:sp>
        <p:nvSpPr>
          <p:cNvPr id="6" name="Espace réservé du numéro de diapositive 5">
            <a:extLst>
              <a:ext uri="{FF2B5EF4-FFF2-40B4-BE49-F238E27FC236}">
                <a16:creationId xmlns:a16="http://schemas.microsoft.com/office/drawing/2014/main" id="{BA51AF61-BD56-BFD5-B9A3-A00D982C5536}"/>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15548990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E4E656F-9E31-F2E5-B2C2-3600A682328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D6F023B-AA3B-6A1E-ED99-F74F7E824A2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125A07-11BB-B833-7C15-AF6074F696E4}"/>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B8030FD1-CD1F-E9FA-0AC4-C25F153FA6EA}"/>
              </a:ext>
            </a:extLst>
          </p:cNvPr>
          <p:cNvSpPr>
            <a:spLocks noGrp="1"/>
          </p:cNvSpPr>
          <p:nvPr>
            <p:ph type="ftr" sz="quarter" idx="11"/>
          </p:nvPr>
        </p:nvSpPr>
        <p:spPr/>
        <p:txBody>
          <a:bodyPr/>
          <a:lstStyle/>
          <a:p>
            <a:pPr algn="l"/>
            <a:endParaRPr lang="en-US"/>
          </a:p>
        </p:txBody>
      </p:sp>
      <p:sp>
        <p:nvSpPr>
          <p:cNvPr id="6" name="Espace réservé du numéro de diapositive 5">
            <a:extLst>
              <a:ext uri="{FF2B5EF4-FFF2-40B4-BE49-F238E27FC236}">
                <a16:creationId xmlns:a16="http://schemas.microsoft.com/office/drawing/2014/main" id="{1AD34976-05F9-52C7-C9E3-D6C7D26E1A0B}"/>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34903423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B2E2-E562-08E2-4CDE-094351F2CF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D6D5CC0-6269-3D65-9066-8A8812382947}"/>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D589194-8DAC-2064-6532-B145CE2AD42C}"/>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B00C6C2E-EB76-B00C-A403-87E4ED4BD417}"/>
              </a:ext>
            </a:extLst>
          </p:cNvPr>
          <p:cNvSpPr>
            <a:spLocks noGrp="1"/>
          </p:cNvSpPr>
          <p:nvPr>
            <p:ph type="ftr" sz="quarter" idx="11"/>
          </p:nvPr>
        </p:nvSpPr>
        <p:spPr/>
        <p:txBody>
          <a:bodyPr/>
          <a:lstStyle/>
          <a:p>
            <a:pPr algn="l"/>
            <a:endParaRPr lang="en-US"/>
          </a:p>
        </p:txBody>
      </p:sp>
      <p:sp>
        <p:nvSpPr>
          <p:cNvPr id="6" name="Espace réservé du numéro de diapositive 5">
            <a:extLst>
              <a:ext uri="{FF2B5EF4-FFF2-40B4-BE49-F238E27FC236}">
                <a16:creationId xmlns:a16="http://schemas.microsoft.com/office/drawing/2014/main" id="{F449230F-BB68-6666-3F32-28959EFBA26C}"/>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30725159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B62994-F105-8A73-52E0-6342288AF14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0E19046-121E-FE30-B9B4-D19B71A7B0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2FF09A5-12B9-DE7B-1B84-029A558BA7B9}"/>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736AF894-1E41-210E-AF7C-69CADEA7734A}"/>
              </a:ext>
            </a:extLst>
          </p:cNvPr>
          <p:cNvSpPr>
            <a:spLocks noGrp="1"/>
          </p:cNvSpPr>
          <p:nvPr>
            <p:ph type="ftr" sz="quarter" idx="11"/>
          </p:nvPr>
        </p:nvSpPr>
        <p:spPr/>
        <p:txBody>
          <a:bodyPr/>
          <a:lstStyle/>
          <a:p>
            <a:pPr algn="l"/>
            <a:endParaRPr lang="en-US"/>
          </a:p>
        </p:txBody>
      </p:sp>
      <p:sp>
        <p:nvSpPr>
          <p:cNvPr id="6" name="Espace réservé du numéro de diapositive 5">
            <a:extLst>
              <a:ext uri="{FF2B5EF4-FFF2-40B4-BE49-F238E27FC236}">
                <a16:creationId xmlns:a16="http://schemas.microsoft.com/office/drawing/2014/main" id="{A76803D8-F0DD-3BB1-1A22-6A2B798E5D9C}"/>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5922840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4B8B6C-B62E-99C3-9C9C-F57C32862AE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8939679-A259-5B70-7633-47594B277E3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E37F378-AE2B-BE10-317B-97FBEB73024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0F852FC-99D4-679C-42AF-EB9039ABAAA0}"/>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6" name="Espace réservé du pied de page 5">
            <a:extLst>
              <a:ext uri="{FF2B5EF4-FFF2-40B4-BE49-F238E27FC236}">
                <a16:creationId xmlns:a16="http://schemas.microsoft.com/office/drawing/2014/main" id="{03CEB687-08E4-FE32-CED4-ABF699F50520}"/>
              </a:ext>
            </a:extLst>
          </p:cNvPr>
          <p:cNvSpPr>
            <a:spLocks noGrp="1"/>
          </p:cNvSpPr>
          <p:nvPr>
            <p:ph type="ftr" sz="quarter" idx="11"/>
          </p:nvPr>
        </p:nvSpPr>
        <p:spPr/>
        <p:txBody>
          <a:bodyPr/>
          <a:lstStyle/>
          <a:p>
            <a:pPr algn="l"/>
            <a:endParaRPr lang="en-US"/>
          </a:p>
        </p:txBody>
      </p:sp>
      <p:sp>
        <p:nvSpPr>
          <p:cNvPr id="7" name="Espace réservé du numéro de diapositive 6">
            <a:extLst>
              <a:ext uri="{FF2B5EF4-FFF2-40B4-BE49-F238E27FC236}">
                <a16:creationId xmlns:a16="http://schemas.microsoft.com/office/drawing/2014/main" id="{C17FBB14-47CA-3D4F-3A47-CB9D1A3BC2ED}"/>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14117390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86FD1-9942-98F4-C528-4887D104D97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2B39D3B8-0E2E-E66F-3E7C-CC5C0A1E7A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5BAEB9E-48DD-6CC5-A428-56817CFEAEF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E87CFB6-2538-FB94-DB3C-60EFCCEE0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E94F666D-4F06-3A2A-AD7D-B688AED6A02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4A59879-2F1C-ABF7-0894-FE8104F0FC73}"/>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8" name="Espace réservé du pied de page 7">
            <a:extLst>
              <a:ext uri="{FF2B5EF4-FFF2-40B4-BE49-F238E27FC236}">
                <a16:creationId xmlns:a16="http://schemas.microsoft.com/office/drawing/2014/main" id="{BA959478-9F90-5D1A-90DA-AF2CF8EDAF35}"/>
              </a:ext>
            </a:extLst>
          </p:cNvPr>
          <p:cNvSpPr>
            <a:spLocks noGrp="1"/>
          </p:cNvSpPr>
          <p:nvPr>
            <p:ph type="ftr" sz="quarter" idx="11"/>
          </p:nvPr>
        </p:nvSpPr>
        <p:spPr/>
        <p:txBody>
          <a:bodyPr/>
          <a:lstStyle/>
          <a:p>
            <a:pPr algn="l"/>
            <a:endParaRPr lang="en-US"/>
          </a:p>
        </p:txBody>
      </p:sp>
      <p:sp>
        <p:nvSpPr>
          <p:cNvPr id="9" name="Espace réservé du numéro de diapositive 8">
            <a:extLst>
              <a:ext uri="{FF2B5EF4-FFF2-40B4-BE49-F238E27FC236}">
                <a16:creationId xmlns:a16="http://schemas.microsoft.com/office/drawing/2014/main" id="{B628A14A-A68C-EC0C-3936-77E479C8B39C}"/>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41523049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00C9D7-8277-8FD5-BDFB-DE28F4AAFEB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914A62D-874B-C022-370D-933EC4190395}"/>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4" name="Espace réservé du pied de page 3">
            <a:extLst>
              <a:ext uri="{FF2B5EF4-FFF2-40B4-BE49-F238E27FC236}">
                <a16:creationId xmlns:a16="http://schemas.microsoft.com/office/drawing/2014/main" id="{5D938853-FCC0-05EF-902A-27B43BC19AA2}"/>
              </a:ext>
            </a:extLst>
          </p:cNvPr>
          <p:cNvSpPr>
            <a:spLocks noGrp="1"/>
          </p:cNvSpPr>
          <p:nvPr>
            <p:ph type="ftr" sz="quarter" idx="11"/>
          </p:nvPr>
        </p:nvSpPr>
        <p:spPr/>
        <p:txBody>
          <a:bodyPr/>
          <a:lstStyle/>
          <a:p>
            <a:pPr algn="l"/>
            <a:endParaRPr lang="en-US"/>
          </a:p>
        </p:txBody>
      </p:sp>
      <p:sp>
        <p:nvSpPr>
          <p:cNvPr id="5" name="Espace réservé du numéro de diapositive 4">
            <a:extLst>
              <a:ext uri="{FF2B5EF4-FFF2-40B4-BE49-F238E27FC236}">
                <a16:creationId xmlns:a16="http://schemas.microsoft.com/office/drawing/2014/main" id="{31CB2697-D4E5-1A75-3858-F1329EAE482B}"/>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25266910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6DEDBEA-B31A-CDF7-B4B8-3F01074FA176}"/>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3" name="Espace réservé du pied de page 2">
            <a:extLst>
              <a:ext uri="{FF2B5EF4-FFF2-40B4-BE49-F238E27FC236}">
                <a16:creationId xmlns:a16="http://schemas.microsoft.com/office/drawing/2014/main" id="{46821DE2-4264-8BE5-B380-3DD043F784A7}"/>
              </a:ext>
            </a:extLst>
          </p:cNvPr>
          <p:cNvSpPr>
            <a:spLocks noGrp="1"/>
          </p:cNvSpPr>
          <p:nvPr>
            <p:ph type="ftr" sz="quarter" idx="11"/>
          </p:nvPr>
        </p:nvSpPr>
        <p:spPr/>
        <p:txBody>
          <a:bodyPr/>
          <a:lstStyle/>
          <a:p>
            <a:pPr algn="l"/>
            <a:endParaRPr lang="en-US"/>
          </a:p>
        </p:txBody>
      </p:sp>
      <p:sp>
        <p:nvSpPr>
          <p:cNvPr id="4" name="Espace réservé du numéro de diapositive 3">
            <a:extLst>
              <a:ext uri="{FF2B5EF4-FFF2-40B4-BE49-F238E27FC236}">
                <a16:creationId xmlns:a16="http://schemas.microsoft.com/office/drawing/2014/main" id="{0B983AD6-59F5-F611-F938-E1D2544B45D5}"/>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6321187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8617BF-2FAB-5597-2B98-6BF5F4BECF2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4E817D4-B966-71A9-810A-564DF52CD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41112E1-EEE0-D2E5-0B66-458C89CE7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1A467D6-0593-72C1-F00D-E58CB17B44D1}"/>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6" name="Espace réservé du pied de page 5">
            <a:extLst>
              <a:ext uri="{FF2B5EF4-FFF2-40B4-BE49-F238E27FC236}">
                <a16:creationId xmlns:a16="http://schemas.microsoft.com/office/drawing/2014/main" id="{901E4814-88A7-D780-432A-03B2570BB7CD}"/>
              </a:ext>
            </a:extLst>
          </p:cNvPr>
          <p:cNvSpPr>
            <a:spLocks noGrp="1"/>
          </p:cNvSpPr>
          <p:nvPr>
            <p:ph type="ftr" sz="quarter" idx="11"/>
          </p:nvPr>
        </p:nvSpPr>
        <p:spPr/>
        <p:txBody>
          <a:bodyPr/>
          <a:lstStyle/>
          <a:p>
            <a:pPr algn="l"/>
            <a:endParaRPr lang="en-US"/>
          </a:p>
        </p:txBody>
      </p:sp>
      <p:sp>
        <p:nvSpPr>
          <p:cNvPr id="7" name="Espace réservé du numéro de diapositive 6">
            <a:extLst>
              <a:ext uri="{FF2B5EF4-FFF2-40B4-BE49-F238E27FC236}">
                <a16:creationId xmlns:a16="http://schemas.microsoft.com/office/drawing/2014/main" id="{21AC6ECF-909F-F38C-F46C-F81E662A0CD8}"/>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12257637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58738-1A1E-DD15-4FF3-DB246B2FF9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FDFCF6B-251C-6B11-4393-5D59B43E8A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C1C1B2C-F552-1870-7EB5-3B5EB539A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1385125-3344-B25C-6423-D566CA17DEB6}"/>
              </a:ext>
            </a:extLst>
          </p:cNvPr>
          <p:cNvSpPr>
            <a:spLocks noGrp="1"/>
          </p:cNvSpPr>
          <p:nvPr>
            <p:ph type="dt" sz="half" idx="10"/>
          </p:nvPr>
        </p:nvSpPr>
        <p:spPr/>
        <p:txBody>
          <a:bodyPr/>
          <a:lstStyle/>
          <a:p>
            <a:fld id="{AE0C963C-C1DB-4AFD-9DDC-0691666BF49B}" type="datetime2">
              <a:rPr lang="en-US" smtClean="0"/>
              <a:pPr/>
              <a:t>Monday, February 26, 2024</a:t>
            </a:fld>
            <a:endParaRPr lang="en-US" cap="all" dirty="0"/>
          </a:p>
        </p:txBody>
      </p:sp>
      <p:sp>
        <p:nvSpPr>
          <p:cNvPr id="6" name="Espace réservé du pied de page 5">
            <a:extLst>
              <a:ext uri="{FF2B5EF4-FFF2-40B4-BE49-F238E27FC236}">
                <a16:creationId xmlns:a16="http://schemas.microsoft.com/office/drawing/2014/main" id="{FF4E343A-E2A9-9316-38B5-B5140F5546B1}"/>
              </a:ext>
            </a:extLst>
          </p:cNvPr>
          <p:cNvSpPr>
            <a:spLocks noGrp="1"/>
          </p:cNvSpPr>
          <p:nvPr>
            <p:ph type="ftr" sz="quarter" idx="11"/>
          </p:nvPr>
        </p:nvSpPr>
        <p:spPr/>
        <p:txBody>
          <a:bodyPr/>
          <a:lstStyle/>
          <a:p>
            <a:pPr algn="l"/>
            <a:endParaRPr lang="en-US"/>
          </a:p>
        </p:txBody>
      </p:sp>
      <p:sp>
        <p:nvSpPr>
          <p:cNvPr id="7" name="Espace réservé du numéro de diapositive 6">
            <a:extLst>
              <a:ext uri="{FF2B5EF4-FFF2-40B4-BE49-F238E27FC236}">
                <a16:creationId xmlns:a16="http://schemas.microsoft.com/office/drawing/2014/main" id="{17D23153-7C5E-638E-E340-636D4EA7B609}"/>
              </a:ext>
            </a:extLst>
          </p:cNvPr>
          <p:cNvSpPr>
            <a:spLocks noGrp="1"/>
          </p:cNvSpPr>
          <p:nvPr>
            <p:ph type="sldNum" sz="quarter" idx="12"/>
          </p:nvPr>
        </p:nvSpPr>
        <p:spPr/>
        <p:txBody>
          <a:body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42337497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699ED5C-2421-27D9-0902-9DE929DA14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A3D346C5-12F3-1DA4-AA58-2081922514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BBADBCE-2CB8-3B7C-015D-7664C0E61A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E0C963C-C1DB-4AFD-9DDC-0691666BF49B}" type="datetime2">
              <a:rPr lang="en-US" smtClean="0"/>
              <a:pPr/>
              <a:t>Monday, February 26, 2024</a:t>
            </a:fld>
            <a:endParaRPr lang="en-US" cap="all" dirty="0"/>
          </a:p>
        </p:txBody>
      </p:sp>
      <p:sp>
        <p:nvSpPr>
          <p:cNvPr id="5" name="Espace réservé du pied de page 4">
            <a:extLst>
              <a:ext uri="{FF2B5EF4-FFF2-40B4-BE49-F238E27FC236}">
                <a16:creationId xmlns:a16="http://schemas.microsoft.com/office/drawing/2014/main" id="{440B8032-D002-2093-3B7A-4DAB5A5D3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algn="l"/>
            <a:endParaRPr lang="en-US"/>
          </a:p>
        </p:txBody>
      </p:sp>
      <p:sp>
        <p:nvSpPr>
          <p:cNvPr id="6" name="Espace réservé du numéro de diapositive 5">
            <a:extLst>
              <a:ext uri="{FF2B5EF4-FFF2-40B4-BE49-F238E27FC236}">
                <a16:creationId xmlns:a16="http://schemas.microsoft.com/office/drawing/2014/main" id="{D24ED34A-559B-97D5-8A89-9A081681F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1389E6-C847-4AD0-B56D-D205B2EAB1EE}" type="slidenum">
              <a:rPr lang="en-US" smtClean="0"/>
              <a:pPr/>
              <a:t>‹N°›</a:t>
            </a:fld>
            <a:endParaRPr lang="en-US" sz="800" dirty="0"/>
          </a:p>
        </p:txBody>
      </p:sp>
    </p:spTree>
    <p:extLst>
      <p:ext uri="{BB962C8B-B14F-4D97-AF65-F5344CB8AC3E}">
        <p14:creationId xmlns:p14="http://schemas.microsoft.com/office/powerpoint/2010/main" val="16239535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DA7D78C-DC52-B8A4-5603-E9AB7CD2623A}"/>
              </a:ext>
            </a:extLst>
          </p:cNvPr>
          <p:cNvSpPr>
            <a:spLocks noGrp="1"/>
          </p:cNvSpPr>
          <p:nvPr>
            <p:ph type="ctrTitle"/>
          </p:nvPr>
        </p:nvSpPr>
        <p:spPr>
          <a:xfrm>
            <a:off x="638881" y="417576"/>
            <a:ext cx="10909640" cy="1249394"/>
          </a:xfrm>
        </p:spPr>
        <p:txBody>
          <a:bodyPr anchor="ctr">
            <a:normAutofit/>
          </a:bodyPr>
          <a:lstStyle/>
          <a:p>
            <a:r>
              <a:rPr lang="fr-FR" sz="6600"/>
              <a:t>Solutions techniques</a:t>
            </a:r>
          </a:p>
        </p:txBody>
      </p:sp>
      <p:sp>
        <p:nvSpPr>
          <p:cNvPr id="3" name="Sous-titre 2">
            <a:extLst>
              <a:ext uri="{FF2B5EF4-FFF2-40B4-BE49-F238E27FC236}">
                <a16:creationId xmlns:a16="http://schemas.microsoft.com/office/drawing/2014/main" id="{ABA765AD-A61C-DFB0-4C10-A5A0F360BA09}"/>
              </a:ext>
            </a:extLst>
          </p:cNvPr>
          <p:cNvSpPr>
            <a:spLocks noGrp="1"/>
          </p:cNvSpPr>
          <p:nvPr>
            <p:ph type="subTitle" idx="1"/>
          </p:nvPr>
        </p:nvSpPr>
        <p:spPr>
          <a:xfrm>
            <a:off x="638881" y="1809541"/>
            <a:ext cx="10909643" cy="687406"/>
          </a:xfrm>
        </p:spPr>
        <p:txBody>
          <a:bodyPr anchor="ctr">
            <a:normAutofit/>
          </a:bodyPr>
          <a:lstStyle/>
          <a:p>
            <a:r>
              <a:rPr lang="fr-FR"/>
              <a:t>Menu-Maker-By-</a:t>
            </a:r>
            <a:r>
              <a:rPr lang="fr-FR" err="1"/>
              <a:t>Qwenta</a:t>
            </a:r>
            <a:endParaRPr lang="fr-F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éo 3" descr="Moving Gears">
            <a:extLst>
              <a:ext uri="{FF2B5EF4-FFF2-40B4-BE49-F238E27FC236}">
                <a16:creationId xmlns:a16="http://schemas.microsoft.com/office/drawing/2014/main" id="{25E6734D-0545-31B5-814C-AE8ACAEE986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897527" y="2633472"/>
            <a:ext cx="6393897" cy="3586353"/>
          </a:xfrm>
          <a:prstGeom prst="rect">
            <a:avLst/>
          </a:prstGeom>
        </p:spPr>
      </p:pic>
    </p:spTree>
    <p:extLst>
      <p:ext uri="{BB962C8B-B14F-4D97-AF65-F5344CB8AC3E}">
        <p14:creationId xmlns:p14="http://schemas.microsoft.com/office/powerpoint/2010/main" val="262768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C3C20E-B95E-B540-839C-50C93362B5B9}"/>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4">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Titre 1">
            <a:extLst>
              <a:ext uri="{FF2B5EF4-FFF2-40B4-BE49-F238E27FC236}">
                <a16:creationId xmlns:a16="http://schemas.microsoft.com/office/drawing/2014/main" id="{371E4B55-9DAD-E5E2-1D8D-08D544597E71}"/>
              </a:ext>
            </a:extLst>
          </p:cNvPr>
          <p:cNvSpPr>
            <a:spLocks noGrp="1"/>
          </p:cNvSpPr>
          <p:nvPr>
            <p:ph type="title"/>
          </p:nvPr>
        </p:nvSpPr>
        <p:spPr>
          <a:xfrm>
            <a:off x="5526156" y="365125"/>
            <a:ext cx="5827643" cy="1511300"/>
          </a:xfrm>
        </p:spPr>
        <p:txBody>
          <a:bodyPr anchor="b">
            <a:normAutofit/>
          </a:bodyPr>
          <a:lstStyle/>
          <a:p>
            <a:r>
              <a:rPr lang="fr-FR"/>
              <a:t>Lien avec le Front-End</a:t>
            </a:r>
          </a:p>
        </p:txBody>
      </p:sp>
      <p:pic>
        <p:nvPicPr>
          <p:cNvPr id="10" name="Image 9">
            <a:extLst>
              <a:ext uri="{FF2B5EF4-FFF2-40B4-BE49-F238E27FC236}">
                <a16:creationId xmlns:a16="http://schemas.microsoft.com/office/drawing/2014/main" id="{744D018C-6CF7-159E-B228-BE4F7B65D98B}"/>
              </a:ext>
            </a:extLst>
          </p:cNvPr>
          <p:cNvPicPr>
            <a:picLocks noChangeAspect="1"/>
          </p:cNvPicPr>
          <p:nvPr/>
        </p:nvPicPr>
        <p:blipFill>
          <a:blip r:embed="rId2"/>
          <a:stretch>
            <a:fillRect/>
          </a:stretch>
        </p:blipFill>
        <p:spPr>
          <a:xfrm>
            <a:off x="542264" y="942619"/>
            <a:ext cx="4045639" cy="2063275"/>
          </a:xfrm>
          <a:prstGeom prst="rect">
            <a:avLst/>
          </a:prstGeom>
        </p:spPr>
      </p:pic>
      <p:pic>
        <p:nvPicPr>
          <p:cNvPr id="7" name="Image 6" descr="Une image contenant Graphique, logo, graphisme, Police&#10;&#10;Description générée automatiquement">
            <a:extLst>
              <a:ext uri="{FF2B5EF4-FFF2-40B4-BE49-F238E27FC236}">
                <a16:creationId xmlns:a16="http://schemas.microsoft.com/office/drawing/2014/main" id="{DE09DA7F-6C97-CADE-DC51-A6FAA69BC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64" y="3872228"/>
            <a:ext cx="4045639" cy="2022819"/>
          </a:xfrm>
          <a:prstGeom prst="rect">
            <a:avLst/>
          </a:prstGeom>
        </p:spPr>
      </p:pic>
      <p:sp>
        <p:nvSpPr>
          <p:cNvPr id="3" name="Espace réservé du contenu 2">
            <a:extLst>
              <a:ext uri="{FF2B5EF4-FFF2-40B4-BE49-F238E27FC236}">
                <a16:creationId xmlns:a16="http://schemas.microsoft.com/office/drawing/2014/main" id="{3A4691C3-14E7-2F89-14E4-51B26A1D1CFF}"/>
              </a:ext>
            </a:extLst>
          </p:cNvPr>
          <p:cNvSpPr>
            <a:spLocks noGrp="1"/>
          </p:cNvSpPr>
          <p:nvPr>
            <p:ph idx="1"/>
          </p:nvPr>
        </p:nvSpPr>
        <p:spPr>
          <a:xfrm>
            <a:off x="5526156" y="2055813"/>
            <a:ext cx="5827644" cy="4121149"/>
          </a:xfrm>
        </p:spPr>
        <p:txBody>
          <a:bodyPr anchor="t">
            <a:normAutofit/>
          </a:bodyPr>
          <a:lstStyle/>
          <a:p>
            <a:r>
              <a:rPr lang="fr-FR" sz="1600"/>
              <a:t>jsPDF</a:t>
            </a:r>
          </a:p>
          <a:p>
            <a:pPr lvl="1"/>
            <a:r>
              <a:rPr lang="fr-FR" sz="1600"/>
              <a:t>jsPDF est une bibliothèque JavaScript qui permet de générer des fichiers PDF côté client dans un environnement web. Elle offre une solution simple pour créer et manipuler des documents PDF en utilisant JavaScript.</a:t>
            </a:r>
          </a:p>
          <a:p>
            <a:pPr lvl="1"/>
            <a:endParaRPr lang="fr-FR" sz="1600"/>
          </a:p>
          <a:p>
            <a:pPr lvl="1"/>
            <a:endParaRPr lang="fr-FR" sz="1600"/>
          </a:p>
          <a:p>
            <a:pPr lvl="1"/>
            <a:endParaRPr lang="fr-FR" sz="1600"/>
          </a:p>
          <a:p>
            <a:r>
              <a:rPr lang="fr-FR" sz="1600"/>
              <a:t>React Modal</a:t>
            </a:r>
          </a:p>
          <a:p>
            <a:pPr lvl="1"/>
            <a:r>
              <a:rPr lang="fr-FR" sz="1600"/>
              <a:t>Les fenêtres modales sont des boîtes de dialogue ou des composants qui s'affichent au-dessus du contenu principal de l'application, généralement pour afficher des informations supplémentaires, recueillir des données de l'utilisateur, ou effectuer des actions spécifiques.</a:t>
            </a:r>
          </a:p>
        </p:txBody>
      </p:sp>
    </p:spTree>
    <p:extLst>
      <p:ext uri="{BB962C8B-B14F-4D97-AF65-F5344CB8AC3E}">
        <p14:creationId xmlns:p14="http://schemas.microsoft.com/office/powerpoint/2010/main" val="257548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ED5D18-8F83-E1AE-67A0-FB83E353351E}"/>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21E6913-D9D1-4074-89B2-B3A6EA9700A3}"/>
              </a:ext>
            </a:extLst>
          </p:cNvPr>
          <p:cNvSpPr>
            <a:spLocks noGrp="1"/>
          </p:cNvSpPr>
          <p:nvPr>
            <p:ph type="title"/>
          </p:nvPr>
        </p:nvSpPr>
        <p:spPr>
          <a:xfrm>
            <a:off x="640080" y="329184"/>
            <a:ext cx="6894576" cy="1783080"/>
          </a:xfrm>
        </p:spPr>
        <p:txBody>
          <a:bodyPr anchor="b">
            <a:normAutofit/>
          </a:bodyPr>
          <a:lstStyle/>
          <a:p>
            <a:r>
              <a:rPr lang="fr-FR" sz="5400"/>
              <a:t>Lien avec le Front-End</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3A3B58F3-EA9C-FEEA-532C-66B5CB4E95AA}"/>
              </a:ext>
            </a:extLst>
          </p:cNvPr>
          <p:cNvSpPr>
            <a:spLocks noGrp="1"/>
          </p:cNvSpPr>
          <p:nvPr>
            <p:ph idx="1"/>
          </p:nvPr>
        </p:nvSpPr>
        <p:spPr>
          <a:xfrm>
            <a:off x="640080" y="2706624"/>
            <a:ext cx="6894576" cy="3483864"/>
          </a:xfrm>
        </p:spPr>
        <p:txBody>
          <a:bodyPr>
            <a:normAutofit/>
          </a:bodyPr>
          <a:lstStyle/>
          <a:p>
            <a:r>
              <a:rPr lang="fr-FR" sz="1400"/>
              <a:t>OAuth </a:t>
            </a:r>
          </a:p>
          <a:p>
            <a:pPr lvl="1"/>
            <a:r>
              <a:rPr lang="fr-FR" sz="1400"/>
              <a:t>OAuth (Open Authorization) est un protocole d'autorisation standard utilisé pour sécuriser l'accès aux ressources des utilisateurs sur le Web. Il est largement utilisé pour permettre aux utilisateurs de donner des autorisations à des applications tierces pour accéder à leurs données sans partager leurs identifiants (nom d'utilisateur et mot de passe). OAuth est particulièrement courant dans le contexte des API.</a:t>
            </a:r>
          </a:p>
          <a:p>
            <a:pPr lvl="1"/>
            <a:endParaRPr lang="fr-FR" sz="1400"/>
          </a:p>
          <a:p>
            <a:pPr lvl="1"/>
            <a:endParaRPr lang="fr-FR" sz="1400"/>
          </a:p>
          <a:p>
            <a:r>
              <a:rPr lang="fr-FR" sz="1400"/>
              <a:t>Authentification via les réseaux sociaux</a:t>
            </a:r>
          </a:p>
          <a:p>
            <a:pPr lvl="1"/>
            <a:r>
              <a:rPr lang="fr-FR" sz="1400"/>
              <a:t>L'authentification via les réseaux sociaux, également connue sous le nom de connexion sociale ou authentification sociale, permet aux utilisateurs de s'authentifier sur des applications ou des sites web en utilisant leurs identifiants de compte sur des plateformes de médias sociaux telles que Facebook, Google, X, LinkedIn, etc.</a:t>
            </a:r>
          </a:p>
        </p:txBody>
      </p:sp>
      <p:pic>
        <p:nvPicPr>
          <p:cNvPr id="5" name="Image 4" descr="Une image contenant cercle, symbole, logo, clipart&#10;&#10;Description générée automatiquement">
            <a:extLst>
              <a:ext uri="{FF2B5EF4-FFF2-40B4-BE49-F238E27FC236}">
                <a16:creationId xmlns:a16="http://schemas.microsoft.com/office/drawing/2014/main" id="{63A208F8-994D-6A07-BD0E-1E455F86B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3586" y="329183"/>
            <a:ext cx="3414724" cy="3429969"/>
          </a:xfrm>
          <a:prstGeom prst="rect">
            <a:avLst/>
          </a:prstGeom>
        </p:spPr>
      </p:pic>
      <p:grpSp>
        <p:nvGrpSpPr>
          <p:cNvPr id="19" name="Groupe 18">
            <a:extLst>
              <a:ext uri="{FF2B5EF4-FFF2-40B4-BE49-F238E27FC236}">
                <a16:creationId xmlns:a16="http://schemas.microsoft.com/office/drawing/2014/main" id="{7C167D10-9D08-5CAF-30BB-41AD9B243001}"/>
              </a:ext>
            </a:extLst>
          </p:cNvPr>
          <p:cNvGrpSpPr/>
          <p:nvPr/>
        </p:nvGrpSpPr>
        <p:grpSpPr>
          <a:xfrm>
            <a:off x="8369112" y="4079193"/>
            <a:ext cx="2985383" cy="2176272"/>
            <a:chOff x="3358961" y="3351353"/>
            <a:chExt cx="3222908" cy="2349422"/>
          </a:xfrm>
        </p:grpSpPr>
        <p:sp>
          <p:nvSpPr>
            <p:cNvPr id="18" name="ZoneTexte 17">
              <a:extLst>
                <a:ext uri="{FF2B5EF4-FFF2-40B4-BE49-F238E27FC236}">
                  <a16:creationId xmlns:a16="http://schemas.microsoft.com/office/drawing/2014/main" id="{7DB3DB2F-09C8-1F57-19B5-FBAD61B645CE}"/>
                </a:ext>
              </a:extLst>
            </p:cNvPr>
            <p:cNvSpPr txBox="1"/>
            <p:nvPr/>
          </p:nvSpPr>
          <p:spPr>
            <a:xfrm>
              <a:off x="3358961" y="3351353"/>
              <a:ext cx="3222908" cy="2349422"/>
            </a:xfrm>
            <a:prstGeom prst="rect">
              <a:avLst/>
            </a:prstGeom>
            <a:solidFill>
              <a:schemeClr val="bg1"/>
            </a:solidFill>
          </p:spPr>
          <p:txBody>
            <a:bodyPr wrap="square" rtlCol="0">
              <a:spAutoFit/>
            </a:bodyPr>
            <a:lstStyle/>
            <a:p>
              <a:endParaRPr lang="fr-FR"/>
            </a:p>
          </p:txBody>
        </p:sp>
        <p:pic>
          <p:nvPicPr>
            <p:cNvPr id="15" name="Image 14" descr="Une image contenant logo, Graphique, symbole, Police&#10;&#10;Description générée automatiquement">
              <a:extLst>
                <a:ext uri="{FF2B5EF4-FFF2-40B4-BE49-F238E27FC236}">
                  <a16:creationId xmlns:a16="http://schemas.microsoft.com/office/drawing/2014/main" id="{325797AB-5725-160C-B135-0292385B6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743" y="3446064"/>
              <a:ext cx="1080000" cy="1080000"/>
            </a:xfrm>
            <a:prstGeom prst="rect">
              <a:avLst/>
            </a:prstGeom>
            <a:effectLst/>
          </p:spPr>
        </p:pic>
        <p:pic>
          <p:nvPicPr>
            <p:cNvPr id="11" name="Image 10" descr="Une image contenant Graphique, cercle, logo, symbole&#10;&#10;Description générée automatiquement">
              <a:extLst>
                <a:ext uri="{FF2B5EF4-FFF2-40B4-BE49-F238E27FC236}">
                  <a16:creationId xmlns:a16="http://schemas.microsoft.com/office/drawing/2014/main" id="{D3A2FAD1-EDFE-5F9B-702A-45B26BC3D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122" y="4596429"/>
              <a:ext cx="1080000" cy="1080000"/>
            </a:xfrm>
            <a:prstGeom prst="rect">
              <a:avLst/>
            </a:prstGeom>
            <a:effectLst/>
          </p:spPr>
        </p:pic>
        <p:pic>
          <p:nvPicPr>
            <p:cNvPr id="8" name="Image 7" descr="Une image contenant symbole, logo, Police, Graphique&#10;&#10;Description générée automatiquement">
              <a:extLst>
                <a:ext uri="{FF2B5EF4-FFF2-40B4-BE49-F238E27FC236}">
                  <a16:creationId xmlns:a16="http://schemas.microsoft.com/office/drawing/2014/main" id="{082D7A98-DCA1-F50A-8A2A-C9D2D5D360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743" y="4564676"/>
              <a:ext cx="1080000" cy="1080000"/>
            </a:xfrm>
            <a:prstGeom prst="rect">
              <a:avLst/>
            </a:prstGeom>
            <a:effectLst/>
          </p:spPr>
        </p:pic>
        <p:pic>
          <p:nvPicPr>
            <p:cNvPr id="17" name="Image 16" descr="Une image contenant ligne, blanc, Symétrie, conception&#10;&#10;Description générée automatiquement">
              <a:extLst>
                <a:ext uri="{FF2B5EF4-FFF2-40B4-BE49-F238E27FC236}">
                  <a16:creationId xmlns:a16="http://schemas.microsoft.com/office/drawing/2014/main" id="{C8967FF3-E3ED-0FF9-99BB-5195ABF79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9122" y="3421729"/>
              <a:ext cx="1080000" cy="1104324"/>
            </a:xfrm>
            <a:prstGeom prst="rect">
              <a:avLst/>
            </a:prstGeom>
          </p:spPr>
        </p:pic>
      </p:grpSp>
    </p:spTree>
    <p:extLst>
      <p:ext uri="{BB962C8B-B14F-4D97-AF65-F5344CB8AC3E}">
        <p14:creationId xmlns:p14="http://schemas.microsoft.com/office/powerpoint/2010/main" val="167498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93ED0C-1A7C-A836-067B-1CE07988525D}"/>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1CC925C-9652-39CA-38D4-B99C5B34B991}"/>
              </a:ext>
            </a:extLst>
          </p:cNvPr>
          <p:cNvSpPr>
            <a:spLocks noGrp="1"/>
          </p:cNvSpPr>
          <p:nvPr>
            <p:ph type="title"/>
          </p:nvPr>
        </p:nvSpPr>
        <p:spPr>
          <a:xfrm>
            <a:off x="640080" y="329184"/>
            <a:ext cx="6894576" cy="1783080"/>
          </a:xfrm>
        </p:spPr>
        <p:txBody>
          <a:bodyPr anchor="b">
            <a:normAutofit/>
          </a:bodyPr>
          <a:lstStyle/>
          <a:p>
            <a:r>
              <a:rPr lang="fr-FR" sz="5400"/>
              <a:t>API Instagram et Deliveroo</a:t>
            </a:r>
          </a:p>
        </p:txBody>
      </p:sp>
      <p:sp>
        <p:nvSpPr>
          <p:cNvPr id="3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7215848-E246-BD04-98E2-64B7D3802807}"/>
              </a:ext>
            </a:extLst>
          </p:cNvPr>
          <p:cNvSpPr>
            <a:spLocks noGrp="1"/>
          </p:cNvSpPr>
          <p:nvPr>
            <p:ph idx="1"/>
          </p:nvPr>
        </p:nvSpPr>
        <p:spPr>
          <a:xfrm>
            <a:off x="640080" y="2706624"/>
            <a:ext cx="6894576" cy="3483864"/>
          </a:xfrm>
        </p:spPr>
        <p:txBody>
          <a:bodyPr>
            <a:normAutofit/>
          </a:bodyPr>
          <a:lstStyle/>
          <a:p>
            <a:r>
              <a:rPr lang="fr-FR" sz="1200"/>
              <a:t>API Deliveroo</a:t>
            </a:r>
          </a:p>
          <a:p>
            <a:pPr lvl="1"/>
            <a:r>
              <a:rPr lang="fr-FR" sz="1200"/>
              <a:t>Deliveroo propose une API qui permet aux développeurs d'intégrer les fonctionnalités de la plateforme de livraison dans leurs propres applications ou services.</a:t>
            </a:r>
          </a:p>
          <a:p>
            <a:pPr lvl="1"/>
            <a:r>
              <a:rPr lang="fr-FR" sz="1200"/>
              <a:t>Les fonctionnalités de l'API Deliveroo incluent généralement la possibilité de rechercher des restaurants, de consulter des menus, de passer des commandes et de suivre les livraisons en temps réel.</a:t>
            </a:r>
          </a:p>
          <a:p>
            <a:pPr lvl="1"/>
            <a:r>
              <a:rPr lang="fr-FR" sz="1200"/>
              <a:t>Pour accéder à l'API Deliveroo, les développeurs doivent généralement s'inscrire auprès de Deliveroo et obtenir des clés d'API.</a:t>
            </a:r>
          </a:p>
          <a:p>
            <a:endParaRPr lang="fr-FR" sz="1200"/>
          </a:p>
          <a:p>
            <a:r>
              <a:rPr lang="fr-FR" sz="1200"/>
              <a:t>API Instagram</a:t>
            </a:r>
          </a:p>
          <a:p>
            <a:pPr lvl="1"/>
            <a:r>
              <a:rPr lang="fr-FR" sz="1200"/>
              <a:t>Instagram propose une API qui permet aux développeurs d'intégrer certaines fonctionnalités d'Instagram dans leurs applications tierces.</a:t>
            </a:r>
          </a:p>
          <a:p>
            <a:pPr lvl="1"/>
            <a:r>
              <a:rPr lang="fr-FR" sz="1200"/>
              <a:t>L'API Instagram autorise généralement l'accès à des fonctionnalités telles que la récupération de photos, la publication de contenu, et l'interaction avec les données des utilisateurs (sous réserve d'approbation de l'API).</a:t>
            </a:r>
          </a:p>
        </p:txBody>
      </p:sp>
      <p:pic>
        <p:nvPicPr>
          <p:cNvPr id="6" name="Image 5" descr="Une image contenant Graphique, Caractère coloré, graphisme, cercle&#10;&#10;Description générée automatiquement">
            <a:extLst>
              <a:ext uri="{FF2B5EF4-FFF2-40B4-BE49-F238E27FC236}">
                <a16:creationId xmlns:a16="http://schemas.microsoft.com/office/drawing/2014/main" id="{81C167BB-E4A1-FDE6-396A-96A82CFE1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741" y="970962"/>
            <a:ext cx="2146414" cy="2146412"/>
          </a:xfrm>
          <a:prstGeom prst="rect">
            <a:avLst/>
          </a:prstGeom>
        </p:spPr>
      </p:pic>
      <p:pic>
        <p:nvPicPr>
          <p:cNvPr id="9" name="Image 8">
            <a:extLst>
              <a:ext uri="{FF2B5EF4-FFF2-40B4-BE49-F238E27FC236}">
                <a16:creationId xmlns:a16="http://schemas.microsoft.com/office/drawing/2014/main" id="{47E9AAD8-5F27-D7AC-FAC9-BEDA675EE548}"/>
              </a:ext>
            </a:extLst>
          </p:cNvPr>
          <p:cNvPicPr>
            <a:picLocks noChangeAspect="1"/>
          </p:cNvPicPr>
          <p:nvPr/>
        </p:nvPicPr>
        <p:blipFill>
          <a:blip r:embed="rId3"/>
          <a:stretch>
            <a:fillRect/>
          </a:stretch>
        </p:blipFill>
        <p:spPr>
          <a:xfrm>
            <a:off x="8669452" y="4079193"/>
            <a:ext cx="2384703" cy="2176272"/>
          </a:xfrm>
          <a:prstGeom prst="rect">
            <a:avLst/>
          </a:prstGeom>
        </p:spPr>
      </p:pic>
    </p:spTree>
    <p:extLst>
      <p:ext uri="{BB962C8B-B14F-4D97-AF65-F5344CB8AC3E}">
        <p14:creationId xmlns:p14="http://schemas.microsoft.com/office/powerpoint/2010/main" val="2715867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74AA5B4-F2BE-C4CA-0239-246819B7033B}"/>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Communication avec le client</a:t>
            </a:r>
          </a:p>
        </p:txBody>
      </p:sp>
      <p:sp>
        <p:nvSpPr>
          <p:cNvPr id="3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oneTexte 7">
            <a:extLst>
              <a:ext uri="{FF2B5EF4-FFF2-40B4-BE49-F238E27FC236}">
                <a16:creationId xmlns:a16="http://schemas.microsoft.com/office/drawing/2014/main" id="{CD2595B8-570D-656A-4B30-5870C58AD5B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Un point </a:t>
            </a:r>
            <a:r>
              <a:rPr lang="en-US" sz="2000" dirty="0" err="1"/>
              <a:t>bimensuel</a:t>
            </a:r>
            <a:r>
              <a:rPr lang="en-US" sz="2000" dirty="0"/>
              <a:t> avec le client  et le Chef de </a:t>
            </a:r>
            <a:r>
              <a:rPr lang="en-US" sz="2000" dirty="0" err="1"/>
              <a:t>projet</a:t>
            </a:r>
            <a:r>
              <a:rPr lang="en-US" sz="2000" dirty="0"/>
              <a:t> </a:t>
            </a:r>
            <a:r>
              <a:rPr lang="en-US" sz="2000" dirty="0" err="1"/>
              <a:t>permettra</a:t>
            </a:r>
            <a:r>
              <a:rPr lang="en-US" sz="2000" dirty="0"/>
              <a:t> de </a:t>
            </a:r>
            <a:r>
              <a:rPr lang="en-US" sz="2000" dirty="0" err="1"/>
              <a:t>contrôler</a:t>
            </a:r>
            <a:r>
              <a:rPr lang="en-US" sz="2000" dirty="0"/>
              <a:t> et de </a:t>
            </a:r>
            <a:r>
              <a:rPr lang="en-US" sz="2000" dirty="0" err="1"/>
              <a:t>valider</a:t>
            </a:r>
            <a:r>
              <a:rPr lang="en-US" sz="2000" dirty="0"/>
              <a:t> </a:t>
            </a:r>
            <a:r>
              <a:rPr lang="en-US" sz="2000" dirty="0" err="1"/>
              <a:t>chaque</a:t>
            </a:r>
            <a:r>
              <a:rPr lang="en-US" sz="2000" dirty="0"/>
              <a:t> étape du </a:t>
            </a:r>
            <a:r>
              <a:rPr lang="en-US" sz="2000" dirty="0" err="1"/>
              <a:t>projet</a:t>
            </a:r>
            <a:r>
              <a:rPr lang="en-US" sz="2000" dirty="0"/>
              <a:t> et </a:t>
            </a:r>
            <a:r>
              <a:rPr lang="en-US" sz="2000" dirty="0" err="1"/>
              <a:t>d’apporter</a:t>
            </a:r>
            <a:r>
              <a:rPr lang="en-US" sz="2000" dirty="0"/>
              <a:t> les modifications </a:t>
            </a:r>
            <a:r>
              <a:rPr lang="en-US" sz="2000" dirty="0" err="1"/>
              <a:t>si</a:t>
            </a:r>
            <a:r>
              <a:rPr lang="en-US" sz="2000" dirty="0"/>
              <a:t> </a:t>
            </a:r>
            <a:r>
              <a:rPr lang="en-US" sz="2000" dirty="0" err="1"/>
              <a:t>nécessaires</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Des livraisons </a:t>
            </a:r>
            <a:r>
              <a:rPr lang="en-US" sz="2000" dirty="0" err="1"/>
              <a:t>ponctuelles</a:t>
            </a:r>
            <a:r>
              <a:rPr lang="en-US" sz="2000" dirty="0"/>
              <a:t> </a:t>
            </a:r>
            <a:r>
              <a:rPr lang="en-US" sz="2000" dirty="0" err="1"/>
              <a:t>seront</a:t>
            </a:r>
            <a:r>
              <a:rPr lang="en-US" sz="2000" dirty="0"/>
              <a:t> mise </a:t>
            </a:r>
            <a:r>
              <a:rPr lang="en-US" sz="2000" dirty="0" err="1"/>
              <a:t>en</a:t>
            </a:r>
            <a:r>
              <a:rPr lang="en-US" sz="2000" dirty="0"/>
              <a:t> place avec le client.</a:t>
            </a:r>
          </a:p>
        </p:txBody>
      </p:sp>
      <p:pic>
        <p:nvPicPr>
          <p:cNvPr id="7" name="Espace réservé du contenu 6" descr="Une image contenant dessin humoristique, clipart, illustration&#10;&#10;Description générée automatiquement">
            <a:extLst>
              <a:ext uri="{FF2B5EF4-FFF2-40B4-BE49-F238E27FC236}">
                <a16:creationId xmlns:a16="http://schemas.microsoft.com/office/drawing/2014/main" id="{7B34A0E4-C07E-13AE-CF39-7F865D6B7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82255"/>
            <a:ext cx="6903720" cy="3693490"/>
          </a:xfrm>
          <a:prstGeom prst="rect">
            <a:avLst/>
          </a:prstGeom>
        </p:spPr>
      </p:pic>
    </p:spTree>
    <p:extLst>
      <p:ext uri="{BB962C8B-B14F-4D97-AF65-F5344CB8AC3E}">
        <p14:creationId xmlns:p14="http://schemas.microsoft.com/office/powerpoint/2010/main" val="122131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89BB466-003D-146D-A7A1-8DF2E189137B}"/>
              </a:ext>
            </a:extLst>
          </p:cNvPr>
          <p:cNvSpPr>
            <a:spLocks noGrp="1"/>
          </p:cNvSpPr>
          <p:nvPr>
            <p:ph type="title"/>
          </p:nvPr>
        </p:nvSpPr>
        <p:spPr>
          <a:xfrm>
            <a:off x="640080" y="325369"/>
            <a:ext cx="4368602" cy="1956841"/>
          </a:xfrm>
        </p:spPr>
        <p:txBody>
          <a:bodyPr anchor="b">
            <a:normAutofit/>
          </a:bodyPr>
          <a:lstStyle/>
          <a:p>
            <a:r>
              <a:rPr lang="fr-FR" sz="5400"/>
              <a:t>Réunions d’équipe</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6437B500-BFA4-4E78-6933-8E36D70A3A84}"/>
              </a:ext>
            </a:extLst>
          </p:cNvPr>
          <p:cNvSpPr>
            <a:spLocks noGrp="1"/>
          </p:cNvSpPr>
          <p:nvPr>
            <p:ph idx="1"/>
          </p:nvPr>
        </p:nvSpPr>
        <p:spPr>
          <a:xfrm>
            <a:off x="640080" y="2872899"/>
            <a:ext cx="4243589" cy="3320668"/>
          </a:xfrm>
        </p:spPr>
        <p:txBody>
          <a:bodyPr>
            <a:normAutofit/>
          </a:bodyPr>
          <a:lstStyle/>
          <a:p>
            <a:r>
              <a:rPr lang="fr-FR" sz="1500" dirty="0"/>
              <a:t>L’équipe est constituée</a:t>
            </a:r>
          </a:p>
          <a:p>
            <a:pPr lvl="1"/>
            <a:r>
              <a:rPr lang="fr-FR" sz="1500" dirty="0"/>
              <a:t>1 Chef de projet</a:t>
            </a:r>
          </a:p>
          <a:p>
            <a:pPr lvl="1"/>
            <a:r>
              <a:rPr lang="fr-FR" sz="1500" dirty="0"/>
              <a:t>1 Web Designer</a:t>
            </a:r>
          </a:p>
          <a:p>
            <a:pPr lvl="1"/>
            <a:r>
              <a:rPr lang="fr-FR" sz="1500" dirty="0"/>
              <a:t>1 Développeur </a:t>
            </a:r>
            <a:r>
              <a:rPr lang="fr-FR" sz="1500" dirty="0" err="1"/>
              <a:t>Back-end</a:t>
            </a:r>
            <a:endParaRPr lang="fr-FR" sz="1500" dirty="0"/>
          </a:p>
          <a:p>
            <a:pPr lvl="1"/>
            <a:r>
              <a:rPr lang="fr-FR" sz="1500" dirty="0"/>
              <a:t>1 Développeur Front-end</a:t>
            </a:r>
          </a:p>
          <a:p>
            <a:r>
              <a:rPr lang="fr-FR" sz="1500" dirty="0"/>
              <a:t>Organisation des réunions (</a:t>
            </a:r>
            <a:r>
              <a:rPr lang="fr-FR" sz="1500" dirty="0" err="1"/>
              <a:t>visio</a:t>
            </a:r>
            <a:r>
              <a:rPr lang="fr-FR" sz="1500" dirty="0"/>
              <a:t> </a:t>
            </a:r>
            <a:r>
              <a:rPr lang="fr-FR" sz="1500"/>
              <a:t>ou présentiel)</a:t>
            </a:r>
          </a:p>
          <a:p>
            <a:pPr lvl="1"/>
            <a:r>
              <a:rPr lang="fr-FR" sz="1500" dirty="0"/>
              <a:t>Point quotidien d’une dizaine de minutes sur les sprints en cours entre le Chef de projet et le développeur Front-End</a:t>
            </a:r>
          </a:p>
          <a:p>
            <a:pPr lvl="1"/>
            <a:r>
              <a:rPr lang="fr-FR" sz="1500" dirty="0"/>
              <a:t>Une réunion hebdomadaire sur les objectifs à venir avec l’ensemble de l’équipe en fonction des remarques du client</a:t>
            </a:r>
          </a:p>
          <a:p>
            <a:pPr marL="0" indent="0">
              <a:buNone/>
            </a:pPr>
            <a:endParaRPr lang="fr-FR" sz="1500" dirty="0"/>
          </a:p>
          <a:p>
            <a:endParaRPr lang="fr-FR" sz="1500" dirty="0"/>
          </a:p>
        </p:txBody>
      </p:sp>
      <p:pic>
        <p:nvPicPr>
          <p:cNvPr id="6" name="Image 5" descr="Une image contenant habits, personne, clipart, dessin humoristique&#10;&#10;Description générée automatiquement">
            <a:extLst>
              <a:ext uri="{FF2B5EF4-FFF2-40B4-BE49-F238E27FC236}">
                <a16:creationId xmlns:a16="http://schemas.microsoft.com/office/drawing/2014/main" id="{36F9F7EC-673C-E029-B90E-026E8CA3E2B1}"/>
              </a:ext>
            </a:extLst>
          </p:cNvPr>
          <p:cNvPicPr>
            <a:picLocks noChangeAspect="1"/>
          </p:cNvPicPr>
          <p:nvPr/>
        </p:nvPicPr>
        <p:blipFill rotWithShape="1">
          <a:blip r:embed="rId2">
            <a:extLst>
              <a:ext uri="{28A0092B-C50C-407E-A947-70E740481C1C}">
                <a14:useLocalDpi xmlns:a14="http://schemas.microsoft.com/office/drawing/2010/main" val="0"/>
              </a:ext>
            </a:extLst>
          </a:blip>
          <a:srcRect l="23974" r="2361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8095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E777682-F627-51A8-6A79-DA70391A4ED5}"/>
              </a:ext>
            </a:extLst>
          </p:cNvPr>
          <p:cNvSpPr>
            <a:spLocks noGrp="1"/>
          </p:cNvSpPr>
          <p:nvPr>
            <p:ph type="title"/>
          </p:nvPr>
        </p:nvSpPr>
        <p:spPr>
          <a:xfrm>
            <a:off x="5297762" y="329184"/>
            <a:ext cx="6251110" cy="1783080"/>
          </a:xfrm>
        </p:spPr>
        <p:txBody>
          <a:bodyPr anchor="b">
            <a:normAutofit/>
          </a:bodyPr>
          <a:lstStyle/>
          <a:p>
            <a:r>
              <a:rPr lang="fr-FR" sz="5400"/>
              <a:t>Présentation du projet</a:t>
            </a:r>
          </a:p>
        </p:txBody>
      </p:sp>
      <p:pic>
        <p:nvPicPr>
          <p:cNvPr id="20" name="Picture 4" descr="Sphère de filet et boutons">
            <a:extLst>
              <a:ext uri="{FF2B5EF4-FFF2-40B4-BE49-F238E27FC236}">
                <a16:creationId xmlns:a16="http://schemas.microsoft.com/office/drawing/2014/main" id="{4E94CFE0-EBB4-3A7D-64B9-A77F88A161B1}"/>
              </a:ext>
            </a:extLst>
          </p:cNvPr>
          <p:cNvPicPr>
            <a:picLocks noChangeAspect="1"/>
          </p:cNvPicPr>
          <p:nvPr/>
        </p:nvPicPr>
        <p:blipFill rotWithShape="1">
          <a:blip r:embed="rId2"/>
          <a:srcRect l="40239" r="882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Espace réservé du contenu 2">
            <a:extLst>
              <a:ext uri="{FF2B5EF4-FFF2-40B4-BE49-F238E27FC236}">
                <a16:creationId xmlns:a16="http://schemas.microsoft.com/office/drawing/2014/main" id="{C8C078B1-DC7A-BE66-EDF7-A829B9A4BBCE}"/>
              </a:ext>
            </a:extLst>
          </p:cNvPr>
          <p:cNvGraphicFramePr>
            <a:graphicFrameLocks noGrp="1"/>
          </p:cNvGraphicFramePr>
          <p:nvPr>
            <p:ph idx="1"/>
            <p:extLst>
              <p:ext uri="{D42A27DB-BD31-4B8C-83A1-F6EECF244321}">
                <p14:modId xmlns:p14="http://schemas.microsoft.com/office/powerpoint/2010/main" val="140214172"/>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4937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9BB51AD-767C-4313-F654-2427738C8528}"/>
              </a:ext>
            </a:extLst>
          </p:cNvPr>
          <p:cNvSpPr>
            <a:spLocks noGrp="1"/>
          </p:cNvSpPr>
          <p:nvPr>
            <p:ph type="title"/>
          </p:nvPr>
        </p:nvSpPr>
        <p:spPr>
          <a:xfrm>
            <a:off x="640080" y="325369"/>
            <a:ext cx="4368602" cy="1956841"/>
          </a:xfrm>
        </p:spPr>
        <p:txBody>
          <a:bodyPr anchor="b">
            <a:normAutofit/>
          </a:bodyPr>
          <a:lstStyle/>
          <a:p>
            <a:r>
              <a:rPr lang="fr-FR" sz="4200"/>
              <a:t>Langages de programmation retenus</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123A3E6C-F97E-FF51-B010-B0C0C53EEBB6}"/>
              </a:ext>
            </a:extLst>
          </p:cNvPr>
          <p:cNvSpPr>
            <a:spLocks noGrp="1"/>
          </p:cNvSpPr>
          <p:nvPr>
            <p:ph idx="1"/>
          </p:nvPr>
        </p:nvSpPr>
        <p:spPr>
          <a:xfrm>
            <a:off x="640080" y="2872899"/>
            <a:ext cx="4243589" cy="3320668"/>
          </a:xfrm>
        </p:spPr>
        <p:txBody>
          <a:bodyPr>
            <a:normAutofit fontScale="92500" lnSpcReduction="20000"/>
          </a:bodyPr>
          <a:lstStyle/>
          <a:p>
            <a:r>
              <a:rPr lang="fr-FR" sz="1700" dirty="0"/>
              <a:t>Pour répondre à ces besoins, nous avons sélectionnés différents langages afin d’implémenter ces fonctionnalités</a:t>
            </a:r>
          </a:p>
          <a:p>
            <a:r>
              <a:rPr lang="fr-FR" sz="1700" dirty="0"/>
              <a:t>Pour le Front-End</a:t>
            </a:r>
          </a:p>
          <a:p>
            <a:pPr lvl="1"/>
            <a:r>
              <a:rPr lang="fr-FR" sz="1700" dirty="0"/>
              <a:t>HTML</a:t>
            </a:r>
          </a:p>
          <a:p>
            <a:pPr lvl="1"/>
            <a:r>
              <a:rPr lang="fr-FR" sz="1700" dirty="0"/>
              <a:t>CSS</a:t>
            </a:r>
          </a:p>
          <a:p>
            <a:pPr lvl="1"/>
            <a:r>
              <a:rPr lang="fr-FR" sz="1700" dirty="0"/>
              <a:t>JavaScript</a:t>
            </a:r>
          </a:p>
          <a:p>
            <a:pPr lvl="1"/>
            <a:r>
              <a:rPr lang="fr-FR" sz="1700" dirty="0"/>
              <a:t>React.js</a:t>
            </a:r>
          </a:p>
          <a:p>
            <a:r>
              <a:rPr lang="fr-FR" sz="1700" dirty="0"/>
              <a:t>Pour le </a:t>
            </a:r>
            <a:r>
              <a:rPr lang="fr-FR" sz="1700" dirty="0" err="1"/>
              <a:t>Back-End</a:t>
            </a:r>
            <a:endParaRPr lang="fr-FR" sz="1700" dirty="0"/>
          </a:p>
          <a:p>
            <a:pPr lvl="1"/>
            <a:r>
              <a:rPr lang="fr-FR" sz="1700" dirty="0"/>
              <a:t>Node.js</a:t>
            </a:r>
          </a:p>
          <a:p>
            <a:pPr lvl="1"/>
            <a:r>
              <a:rPr lang="fr-FR" sz="1700" dirty="0"/>
              <a:t>Express.js</a:t>
            </a:r>
          </a:p>
          <a:p>
            <a:r>
              <a:rPr lang="fr-FR" sz="1700" dirty="0" err="1"/>
              <a:t>Database</a:t>
            </a:r>
            <a:endParaRPr lang="fr-FR" sz="2100" dirty="0"/>
          </a:p>
          <a:p>
            <a:pPr lvl="1"/>
            <a:r>
              <a:rPr lang="fr-FR" sz="1700" dirty="0"/>
              <a:t>MongoDB</a:t>
            </a:r>
          </a:p>
          <a:p>
            <a:pPr lvl="1"/>
            <a:endParaRPr lang="fr-FR" sz="1700" dirty="0"/>
          </a:p>
        </p:txBody>
      </p:sp>
      <p:pic>
        <p:nvPicPr>
          <p:cNvPr id="18" name="Picture 17" descr="Enfant aux yeux marron">
            <a:extLst>
              <a:ext uri="{FF2B5EF4-FFF2-40B4-BE49-F238E27FC236}">
                <a16:creationId xmlns:a16="http://schemas.microsoft.com/office/drawing/2014/main" id="{F3D1DC74-E621-B1AD-3B02-EB9D28C748CD}"/>
              </a:ext>
            </a:extLst>
          </p:cNvPr>
          <p:cNvPicPr>
            <a:picLocks noChangeAspect="1"/>
          </p:cNvPicPr>
          <p:nvPr/>
        </p:nvPicPr>
        <p:blipFill rotWithShape="1">
          <a:blip r:embed="rId2"/>
          <a:srcRect l="24568" r="8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6340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DD97921-7001-941C-7C7A-DD2BD2F794AF}"/>
              </a:ext>
            </a:extLst>
          </p:cNvPr>
          <p:cNvSpPr>
            <a:spLocks noGrp="1"/>
          </p:cNvSpPr>
          <p:nvPr>
            <p:ph type="title"/>
          </p:nvPr>
        </p:nvSpPr>
        <p:spPr>
          <a:xfrm>
            <a:off x="586478" y="1683756"/>
            <a:ext cx="3115265" cy="2396359"/>
          </a:xfrm>
        </p:spPr>
        <p:txBody>
          <a:bodyPr anchor="b">
            <a:normAutofit/>
          </a:bodyPr>
          <a:lstStyle/>
          <a:p>
            <a:pPr algn="r"/>
            <a:r>
              <a:rPr lang="fr-FR" sz="4000">
                <a:solidFill>
                  <a:srgbClr val="FFFFFF"/>
                </a:solidFill>
              </a:rPr>
              <a:t>Le MERN Stack </a:t>
            </a:r>
            <a:endParaRPr lang="fr-FR" sz="4000" dirty="0">
              <a:solidFill>
                <a:srgbClr val="FFFFFF"/>
              </a:solidFill>
            </a:endParaRPr>
          </a:p>
        </p:txBody>
      </p:sp>
      <p:graphicFrame>
        <p:nvGraphicFramePr>
          <p:cNvPr id="29" name="Espace réservé du contenu 2">
            <a:extLst>
              <a:ext uri="{FF2B5EF4-FFF2-40B4-BE49-F238E27FC236}">
                <a16:creationId xmlns:a16="http://schemas.microsoft.com/office/drawing/2014/main" id="{6D93D4F7-E728-3B4F-E6E4-22B42B1E0104}"/>
              </a:ext>
            </a:extLst>
          </p:cNvPr>
          <p:cNvGraphicFramePr>
            <a:graphicFrameLocks noGrp="1"/>
          </p:cNvGraphicFramePr>
          <p:nvPr>
            <p:ph idx="1"/>
            <p:extLst>
              <p:ext uri="{D42A27DB-BD31-4B8C-83A1-F6EECF244321}">
                <p14:modId xmlns:p14="http://schemas.microsoft.com/office/powerpoint/2010/main" val="180824193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434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794C4B-978B-5227-B4AA-498E3C074769}"/>
              </a:ext>
            </a:extLst>
          </p:cNvPr>
          <p:cNvSpPr>
            <a:spLocks noGrp="1"/>
          </p:cNvSpPr>
          <p:nvPr>
            <p:ph type="title"/>
          </p:nvPr>
        </p:nvSpPr>
        <p:spPr>
          <a:xfrm>
            <a:off x="481013" y="3752849"/>
            <a:ext cx="3290887" cy="2452687"/>
          </a:xfrm>
        </p:spPr>
        <p:txBody>
          <a:bodyPr anchor="ctr">
            <a:normAutofit/>
          </a:bodyPr>
          <a:lstStyle/>
          <a:p>
            <a:r>
              <a:rPr lang="fr-FR" sz="3600" dirty="0"/>
              <a:t>Fonctionnement de la pile MERN</a:t>
            </a:r>
          </a:p>
        </p:txBody>
      </p:sp>
      <p:pic>
        <p:nvPicPr>
          <p:cNvPr id="6" name="Image 5" descr="Une image contenant texte, Police, diagramme, capture d’écran&#10;&#10;Description générée automatiquement">
            <a:extLst>
              <a:ext uri="{FF2B5EF4-FFF2-40B4-BE49-F238E27FC236}">
                <a16:creationId xmlns:a16="http://schemas.microsoft.com/office/drawing/2014/main" id="{B73A074B-7586-4858-F3F7-D1FE762B07F4}"/>
              </a:ext>
            </a:extLst>
          </p:cNvPr>
          <p:cNvPicPr>
            <a:picLocks noChangeAspect="1"/>
          </p:cNvPicPr>
          <p:nvPr/>
        </p:nvPicPr>
        <p:blipFill rotWithShape="1">
          <a:blip r:embed="rId2">
            <a:extLst>
              <a:ext uri="{28A0092B-C50C-407E-A947-70E740481C1C}">
                <a14:useLocalDpi xmlns:a14="http://schemas.microsoft.com/office/drawing/2010/main" val="0"/>
              </a:ext>
            </a:extLst>
          </a:blip>
          <a:srcRect t="3349" b="132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Espace réservé du contenu 2">
            <a:extLst>
              <a:ext uri="{FF2B5EF4-FFF2-40B4-BE49-F238E27FC236}">
                <a16:creationId xmlns:a16="http://schemas.microsoft.com/office/drawing/2014/main" id="{32428F92-8BA2-4E36-11ED-934915A9E1D6}"/>
              </a:ext>
            </a:extLst>
          </p:cNvPr>
          <p:cNvSpPr>
            <a:spLocks noGrp="1"/>
          </p:cNvSpPr>
          <p:nvPr>
            <p:ph idx="1"/>
          </p:nvPr>
        </p:nvSpPr>
        <p:spPr>
          <a:xfrm>
            <a:off x="4225574" y="3752849"/>
            <a:ext cx="7485413" cy="2452687"/>
          </a:xfrm>
        </p:spPr>
        <p:txBody>
          <a:bodyPr anchor="ctr">
            <a:normAutofit/>
          </a:bodyPr>
          <a:lstStyle/>
          <a:p>
            <a:pPr marL="0" indent="0">
              <a:buNone/>
            </a:pPr>
            <a:r>
              <a:rPr lang="fr-FR" sz="1700" dirty="0"/>
              <a:t>MERN a quatre composants : </a:t>
            </a:r>
          </a:p>
          <a:p>
            <a:pPr marL="342900" indent="-342900">
              <a:buFont typeface="+mj-lt"/>
              <a:buAutoNum type="arabicPeriod"/>
            </a:pPr>
            <a:r>
              <a:rPr lang="fr-FR" sz="1700" dirty="0"/>
              <a:t>MongoDB - une base de données NoSQL </a:t>
            </a:r>
          </a:p>
          <a:p>
            <a:pPr marL="342900" indent="-342900">
              <a:buFont typeface="+mj-lt"/>
              <a:buAutoNum type="arabicPeriod"/>
            </a:pPr>
            <a:r>
              <a:rPr lang="fr-FR" sz="1700" dirty="0" err="1"/>
              <a:t>ExpressJS</a:t>
            </a:r>
            <a:r>
              <a:rPr lang="fr-FR" sz="1700" dirty="0"/>
              <a:t> - un framework d’application web backend pour </a:t>
            </a:r>
            <a:r>
              <a:rPr lang="fr-FR" sz="1700" dirty="0" err="1"/>
              <a:t>NodeJS</a:t>
            </a:r>
            <a:r>
              <a:rPr lang="fr-FR" sz="1700" dirty="0"/>
              <a:t> </a:t>
            </a:r>
          </a:p>
          <a:p>
            <a:pPr marL="342900" indent="-342900">
              <a:buFont typeface="+mj-lt"/>
              <a:buAutoNum type="arabicPeriod"/>
            </a:pPr>
            <a:r>
              <a:rPr lang="fr-FR" sz="1700" dirty="0" err="1"/>
              <a:t>ReactJS</a:t>
            </a:r>
            <a:r>
              <a:rPr lang="fr-FR" sz="1700" dirty="0"/>
              <a:t> - une bibliothèque JavaScript pour développer des interfaces utilisateur à partir de composants d’interface utilisateur.  </a:t>
            </a:r>
          </a:p>
          <a:p>
            <a:pPr marL="342900" indent="-342900">
              <a:buFont typeface="+mj-lt"/>
              <a:buAutoNum type="arabicPeriod"/>
            </a:pPr>
            <a:r>
              <a:rPr lang="fr-FR" sz="1700" dirty="0" err="1"/>
              <a:t>NodeJS</a:t>
            </a:r>
            <a:r>
              <a:rPr lang="fr-FR" sz="1700" dirty="0"/>
              <a:t> - un environnement d’exécution JavaScript qui permet d’exécuter du code JavaScript en dehors du navigateur, entre autres choses</a:t>
            </a:r>
          </a:p>
        </p:txBody>
      </p:sp>
    </p:spTree>
    <p:extLst>
      <p:ext uri="{BB962C8B-B14F-4D97-AF65-F5344CB8AC3E}">
        <p14:creationId xmlns:p14="http://schemas.microsoft.com/office/powerpoint/2010/main" val="2429221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A88E0F0-A447-F232-9FC8-0335A7ACFABD}"/>
              </a:ext>
            </a:extLst>
          </p:cNvPr>
          <p:cNvSpPr>
            <a:spLocks noGrp="1"/>
          </p:cNvSpPr>
          <p:nvPr>
            <p:ph type="title"/>
          </p:nvPr>
        </p:nvSpPr>
        <p:spPr>
          <a:xfrm>
            <a:off x="630936" y="640080"/>
            <a:ext cx="4818888" cy="1481328"/>
          </a:xfrm>
        </p:spPr>
        <p:txBody>
          <a:bodyPr anchor="b">
            <a:normAutofit/>
          </a:bodyPr>
          <a:lstStyle/>
          <a:p>
            <a:r>
              <a:rPr lang="fr-FR" sz="3000"/>
              <a:t>Interaction des éléments au sein d’une application type :</a:t>
            </a:r>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4A647AAF-6494-8D91-7E39-F5013095AE2F}"/>
              </a:ext>
            </a:extLst>
          </p:cNvPr>
          <p:cNvSpPr>
            <a:spLocks noGrp="1"/>
          </p:cNvSpPr>
          <p:nvPr>
            <p:ph idx="1"/>
          </p:nvPr>
        </p:nvSpPr>
        <p:spPr>
          <a:xfrm>
            <a:off x="630936" y="2660904"/>
            <a:ext cx="4818888" cy="3547872"/>
          </a:xfrm>
        </p:spPr>
        <p:txBody>
          <a:bodyPr anchor="t">
            <a:normAutofit/>
          </a:bodyPr>
          <a:lstStyle/>
          <a:p>
            <a:r>
              <a:rPr lang="fr-FR" sz="1500" dirty="0"/>
              <a:t>Un utilisateur interagit avec le frontend, via le navigateur Web, qui est construit avec des composants d’interface utilisateur </a:t>
            </a:r>
            <a:r>
              <a:rPr lang="fr-FR" sz="1500" dirty="0" err="1"/>
              <a:t>ReactJS</a:t>
            </a:r>
            <a:r>
              <a:rPr lang="fr-FR" sz="1500" dirty="0"/>
              <a:t>.</a:t>
            </a:r>
          </a:p>
          <a:p>
            <a:r>
              <a:rPr lang="fr-FR" sz="1500" dirty="0"/>
              <a:t>Le serveur backend fournit du contenu frontend, via </a:t>
            </a:r>
            <a:r>
              <a:rPr lang="fr-FR" sz="1500" dirty="0" err="1"/>
              <a:t>ExpressJS</a:t>
            </a:r>
            <a:r>
              <a:rPr lang="fr-FR" sz="1500" dirty="0"/>
              <a:t> fonctionnant sur </a:t>
            </a:r>
            <a:r>
              <a:rPr lang="fr-FR" sz="1500" dirty="0" err="1"/>
              <a:t>NodeJS</a:t>
            </a:r>
            <a:r>
              <a:rPr lang="fr-FR" sz="1500" dirty="0"/>
              <a:t>.</a:t>
            </a:r>
          </a:p>
          <a:p>
            <a:r>
              <a:rPr lang="fr-FR" sz="1500" dirty="0"/>
              <a:t>Les données sont récupérées à partir de la base de données MongoDB avant de revenir à l’interface. Ici, votre application les affiche pour l’utilisateur.</a:t>
            </a:r>
          </a:p>
          <a:p>
            <a:r>
              <a:rPr lang="fr-FR" sz="1500" dirty="0"/>
              <a:t>Toute interaction qui provoque une demande de modification des données est envoyée au serveur Node-</a:t>
            </a:r>
            <a:r>
              <a:rPr lang="fr-FR" sz="1500" dirty="0" err="1"/>
              <a:t>based</a:t>
            </a:r>
            <a:r>
              <a:rPr lang="fr-FR" sz="1500" dirty="0"/>
              <a:t> Express.</a:t>
            </a:r>
          </a:p>
        </p:txBody>
      </p:sp>
      <p:pic>
        <p:nvPicPr>
          <p:cNvPr id="5" name="Image 4" descr="Une image contenant texte, capture d’écran, dessin humoristique, conception&#10;&#10;Description générée automatiquement">
            <a:extLst>
              <a:ext uri="{FF2B5EF4-FFF2-40B4-BE49-F238E27FC236}">
                <a16:creationId xmlns:a16="http://schemas.microsoft.com/office/drawing/2014/main" id="{F86033F6-18E8-4930-EEB9-0D9A4F209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607070"/>
            <a:ext cx="5458968" cy="3643860"/>
          </a:xfrm>
          <a:prstGeom prst="rect">
            <a:avLst/>
          </a:prstGeom>
        </p:spPr>
      </p:pic>
    </p:spTree>
    <p:extLst>
      <p:ext uri="{BB962C8B-B14F-4D97-AF65-F5344CB8AC3E}">
        <p14:creationId xmlns:p14="http://schemas.microsoft.com/office/powerpoint/2010/main" val="551249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Police, Graphique, logo, graphisme">
            <a:extLst>
              <a:ext uri="{FF2B5EF4-FFF2-40B4-BE49-F238E27FC236}">
                <a16:creationId xmlns:a16="http://schemas.microsoft.com/office/drawing/2014/main" id="{60439301-21DF-4BD9-1780-C39B2947E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88" y="2974189"/>
            <a:ext cx="3368969" cy="909621"/>
          </a:xfrm>
          <a:prstGeom prst="rect">
            <a:avLst/>
          </a:prstGeom>
        </p:spPr>
      </p:pic>
      <p:sp>
        <p:nvSpPr>
          <p:cNvPr id="17" name="Freeform: Shape 1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re 1">
            <a:extLst>
              <a:ext uri="{FF2B5EF4-FFF2-40B4-BE49-F238E27FC236}">
                <a16:creationId xmlns:a16="http://schemas.microsoft.com/office/drawing/2014/main" id="{A4B8E642-4F5B-4120-C0E7-25FBA02E9664}"/>
              </a:ext>
            </a:extLst>
          </p:cNvPr>
          <p:cNvSpPr>
            <a:spLocks noGrp="1"/>
          </p:cNvSpPr>
          <p:nvPr>
            <p:ph type="title"/>
          </p:nvPr>
        </p:nvSpPr>
        <p:spPr>
          <a:xfrm>
            <a:off x="5759354" y="457201"/>
            <a:ext cx="5337270" cy="1835911"/>
          </a:xfrm>
        </p:spPr>
        <p:txBody>
          <a:bodyPr anchor="b">
            <a:normAutofit/>
          </a:bodyPr>
          <a:lstStyle/>
          <a:p>
            <a:r>
              <a:rPr lang="fr-FR" sz="5400">
                <a:solidFill>
                  <a:srgbClr val="FFFFFF"/>
                </a:solidFill>
              </a:rPr>
              <a:t>La base de données</a:t>
            </a:r>
          </a:p>
        </p:txBody>
      </p:sp>
      <p:sp>
        <p:nvSpPr>
          <p:cNvPr id="1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0569CD11-A73F-D784-A9D9-DEB9AAED08EE}"/>
              </a:ext>
            </a:extLst>
          </p:cNvPr>
          <p:cNvSpPr>
            <a:spLocks noGrp="1"/>
          </p:cNvSpPr>
          <p:nvPr>
            <p:ph idx="1"/>
          </p:nvPr>
        </p:nvSpPr>
        <p:spPr>
          <a:xfrm>
            <a:off x="5759354" y="2798064"/>
            <a:ext cx="5461095" cy="3417611"/>
          </a:xfrm>
        </p:spPr>
        <p:txBody>
          <a:bodyPr anchor="t">
            <a:normAutofit/>
          </a:bodyPr>
          <a:lstStyle/>
          <a:p>
            <a:r>
              <a:rPr lang="fr-FR" sz="2000">
                <a:solidFill>
                  <a:srgbClr val="FFFFFF"/>
                </a:solidFill>
              </a:rPr>
              <a:t>MongoDB</a:t>
            </a:r>
          </a:p>
          <a:p>
            <a:pPr lvl="1"/>
            <a:r>
              <a:rPr lang="fr-FR" sz="2000">
                <a:solidFill>
                  <a:srgbClr val="FFFFFF"/>
                </a:solidFill>
              </a:rPr>
              <a:t>MongoDB est une base de données NoSQL (Not Only SQL) qui stocke les données de manière flexible et évolutive. </a:t>
            </a:r>
          </a:p>
          <a:p>
            <a:pPr lvl="1"/>
            <a:r>
              <a:rPr lang="fr-FR" sz="2000">
                <a:solidFill>
                  <a:srgbClr val="FFFFFF"/>
                </a:solidFill>
              </a:rPr>
              <a:t>MongoDB est utilisé dans un large éventail d'applications, notamment le développement web, les applications mobiles et d'autres cas d'utilisation nécessitant une gestion flexible et évolutive des données.</a:t>
            </a:r>
          </a:p>
        </p:txBody>
      </p:sp>
    </p:spTree>
    <p:extLst>
      <p:ext uri="{BB962C8B-B14F-4D97-AF65-F5344CB8AC3E}">
        <p14:creationId xmlns:p14="http://schemas.microsoft.com/office/powerpoint/2010/main" val="1490172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8DD9887-98AF-E94E-234D-5A67C64E1495}"/>
              </a:ext>
            </a:extLst>
          </p:cNvPr>
          <p:cNvSpPr>
            <a:spLocks noGrp="1"/>
          </p:cNvSpPr>
          <p:nvPr>
            <p:ph type="title"/>
          </p:nvPr>
        </p:nvSpPr>
        <p:spPr>
          <a:xfrm>
            <a:off x="4797501" y="329184"/>
            <a:ext cx="6755626" cy="1783080"/>
          </a:xfrm>
        </p:spPr>
        <p:txBody>
          <a:bodyPr anchor="b">
            <a:normAutofit/>
          </a:bodyPr>
          <a:lstStyle/>
          <a:p>
            <a:r>
              <a:rPr lang="fr-FR" sz="5400"/>
              <a:t>Lien avec le Back-End</a:t>
            </a:r>
          </a:p>
        </p:txBody>
      </p:sp>
      <p:pic>
        <p:nvPicPr>
          <p:cNvPr id="6" name="Image 5" descr="Une image contenant Police, logo, cercle, symbole&#10;&#10;Description générée automatiquement">
            <a:extLst>
              <a:ext uri="{FF2B5EF4-FFF2-40B4-BE49-F238E27FC236}">
                <a16:creationId xmlns:a16="http://schemas.microsoft.com/office/drawing/2014/main" id="{3591407B-0DB5-B575-EBCD-8D8B4B631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 y="0"/>
            <a:ext cx="3907536" cy="3907536"/>
          </a:xfrm>
          <a:prstGeom prst="rect">
            <a:avLst/>
          </a:prstGeom>
        </p:spPr>
      </p:pic>
      <p:sp>
        <p:nvSpPr>
          <p:cNvPr id="5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descr="Une image contenant capture d’écran, Graphique, conception&#10;&#10;Description générée automatiquement">
            <a:extLst>
              <a:ext uri="{FF2B5EF4-FFF2-40B4-BE49-F238E27FC236}">
                <a16:creationId xmlns:a16="http://schemas.microsoft.com/office/drawing/2014/main" id="{0E1CF213-D996-2BB1-C446-B011F9449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96" y="4149598"/>
            <a:ext cx="3426615" cy="2098802"/>
          </a:xfrm>
          <a:prstGeom prst="rect">
            <a:avLst/>
          </a:prstGeom>
        </p:spPr>
      </p:pic>
      <p:sp>
        <p:nvSpPr>
          <p:cNvPr id="3" name="Espace réservé du contenu 2">
            <a:extLst>
              <a:ext uri="{FF2B5EF4-FFF2-40B4-BE49-F238E27FC236}">
                <a16:creationId xmlns:a16="http://schemas.microsoft.com/office/drawing/2014/main" id="{8EC18C0A-446F-6511-4BA5-985C5B7022A7}"/>
              </a:ext>
            </a:extLst>
          </p:cNvPr>
          <p:cNvSpPr>
            <a:spLocks noGrp="1"/>
          </p:cNvSpPr>
          <p:nvPr>
            <p:ph idx="1"/>
          </p:nvPr>
        </p:nvSpPr>
        <p:spPr>
          <a:xfrm>
            <a:off x="4797494" y="2706624"/>
            <a:ext cx="6755626" cy="3483864"/>
          </a:xfrm>
        </p:spPr>
        <p:txBody>
          <a:bodyPr>
            <a:normAutofit/>
          </a:bodyPr>
          <a:lstStyle/>
          <a:p>
            <a:r>
              <a:rPr lang="fr-FR" sz="1700"/>
              <a:t>Node.js</a:t>
            </a:r>
          </a:p>
          <a:p>
            <a:pPr lvl="1"/>
            <a:r>
              <a:rPr lang="fr-FR" sz="1700"/>
              <a:t>Il est fréquemment utilisé pour la création d’application Web côté serveur. Il peut gérer les requêtes HTTP, rendre des pages web dynamiques, et traiter les données provenant des formulaires.</a:t>
            </a:r>
          </a:p>
          <a:p>
            <a:pPr lvl="1"/>
            <a:endParaRPr lang="fr-FR" sz="1700"/>
          </a:p>
          <a:p>
            <a:r>
              <a:rPr lang="fr-FR" sz="1700"/>
              <a:t>Express.js</a:t>
            </a:r>
          </a:p>
          <a:p>
            <a:pPr lvl="1"/>
            <a:r>
              <a:rPr lang="fr-FR" sz="1700"/>
              <a:t>Express.js est un ensemble de fonctionnalités et d'outils qui facilite le développement d'applications web et d'API côté serveur en utilisant JavaScript. Il fournit une structure et des fonctionnalités pour simplifier des tâches courantes telles que la gestion des routes, des middlewares, des vues, et la communication avec la base de données.</a:t>
            </a:r>
          </a:p>
          <a:p>
            <a:pPr lvl="1"/>
            <a:endParaRPr lang="fr-FR" sz="1700"/>
          </a:p>
          <a:p>
            <a:pPr lvl="1"/>
            <a:endParaRPr lang="fr-FR" sz="1700"/>
          </a:p>
        </p:txBody>
      </p:sp>
    </p:spTree>
    <p:extLst>
      <p:ext uri="{BB962C8B-B14F-4D97-AF65-F5344CB8AC3E}">
        <p14:creationId xmlns:p14="http://schemas.microsoft.com/office/powerpoint/2010/main" val="288529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67665B-7224-0933-E40C-1F7F4E95D22F}"/>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25E41D2-E73C-167E-8BCF-69F8C44C80F3}"/>
              </a:ext>
            </a:extLst>
          </p:cNvPr>
          <p:cNvSpPr>
            <a:spLocks noGrp="1"/>
          </p:cNvSpPr>
          <p:nvPr>
            <p:ph type="title"/>
          </p:nvPr>
        </p:nvSpPr>
        <p:spPr>
          <a:xfrm>
            <a:off x="6739128" y="638089"/>
            <a:ext cx="4818888" cy="1476801"/>
          </a:xfrm>
        </p:spPr>
        <p:txBody>
          <a:bodyPr anchor="b">
            <a:normAutofit/>
          </a:bodyPr>
          <a:lstStyle/>
          <a:p>
            <a:r>
              <a:rPr lang="fr-FR" sz="5000"/>
              <a:t>Lien avec le Front-End</a:t>
            </a:r>
          </a:p>
        </p:txBody>
      </p:sp>
      <p:pic>
        <p:nvPicPr>
          <p:cNvPr id="4" name="Image 3" descr="Une image contenant logo, Police, Graphique, symbole&#10;&#10;Description générée automatiquement">
            <a:extLst>
              <a:ext uri="{FF2B5EF4-FFF2-40B4-BE49-F238E27FC236}">
                <a16:creationId xmlns:a16="http://schemas.microsoft.com/office/drawing/2014/main" id="{5F442DE2-F92A-4BB8-CB0F-E3C38A12F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936" y="2228027"/>
            <a:ext cx="5458968" cy="2401945"/>
          </a:xfrm>
          <a:prstGeom prst="rect">
            <a:avLst/>
          </a:prstGeom>
        </p:spPr>
      </p:pic>
      <p:sp>
        <p:nvSpPr>
          <p:cNvPr id="4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193DD568-BE4F-2FCC-7D28-8BDB500547F3}"/>
              </a:ext>
            </a:extLst>
          </p:cNvPr>
          <p:cNvSpPr>
            <a:spLocks noGrp="1"/>
          </p:cNvSpPr>
          <p:nvPr>
            <p:ph idx="1"/>
          </p:nvPr>
        </p:nvSpPr>
        <p:spPr>
          <a:xfrm>
            <a:off x="6739128" y="2664886"/>
            <a:ext cx="4818888" cy="3550789"/>
          </a:xfrm>
        </p:spPr>
        <p:txBody>
          <a:bodyPr anchor="t">
            <a:normAutofit/>
          </a:bodyPr>
          <a:lstStyle/>
          <a:p>
            <a:r>
              <a:rPr lang="fr-FR" sz="2000"/>
              <a:t>React.js</a:t>
            </a:r>
          </a:p>
          <a:p>
            <a:pPr lvl="1"/>
            <a:r>
              <a:rPr lang="fr-FR" sz="2000"/>
              <a:t>React.js est une bibliothèque JavaScript front-end. Elle permet aux développeurs de créer des composants réutilisables qui gèrent l'état de manière efficace et permettent la création d'interfaces utilisateur réactives. React est principalement utilisé pour la création de l'interface utilisateur côté client dans les applications web.</a:t>
            </a:r>
          </a:p>
        </p:txBody>
      </p:sp>
    </p:spTree>
    <p:extLst>
      <p:ext uri="{BB962C8B-B14F-4D97-AF65-F5344CB8AC3E}">
        <p14:creationId xmlns:p14="http://schemas.microsoft.com/office/powerpoint/2010/main" val="392827353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13243</TotalTime>
  <Words>1009</Words>
  <Application>Microsoft Office PowerPoint</Application>
  <PresentationFormat>Grand écran</PresentationFormat>
  <Paragraphs>86</Paragraphs>
  <Slides>14</Slides>
  <Notes>0</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14</vt:i4>
      </vt:variant>
    </vt:vector>
  </HeadingPairs>
  <TitlesOfParts>
    <vt:vector size="18" baseType="lpstr">
      <vt:lpstr>Aptos</vt:lpstr>
      <vt:lpstr>Aptos Display</vt:lpstr>
      <vt:lpstr>Arial</vt:lpstr>
      <vt:lpstr>Thème Office</vt:lpstr>
      <vt:lpstr>Solutions techniques</vt:lpstr>
      <vt:lpstr>Présentation du projet</vt:lpstr>
      <vt:lpstr>Langages de programmation retenus</vt:lpstr>
      <vt:lpstr>Le MERN Stack </vt:lpstr>
      <vt:lpstr>Fonctionnement de la pile MERN</vt:lpstr>
      <vt:lpstr>Interaction des éléments au sein d’une application type :</vt:lpstr>
      <vt:lpstr>La base de données</vt:lpstr>
      <vt:lpstr>Lien avec le Back-End</vt:lpstr>
      <vt:lpstr>Lien avec le Front-End</vt:lpstr>
      <vt:lpstr>Lien avec le Front-End</vt:lpstr>
      <vt:lpstr>Lien avec le Front-End</vt:lpstr>
      <vt:lpstr>API Instagram et Deliveroo</vt:lpstr>
      <vt:lpstr>Communication avec le client</vt:lpstr>
      <vt:lpstr>Réunions d’équipe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Solutions techniques</dc:title>
  <dc:creator>Béatrice MC</dc:creator>
  <cp:lastModifiedBy>Béatrice MC</cp:lastModifiedBy>
  <cp:revision>3</cp:revision>
  <cp:lastPrinted>2024-03-01T08:50:48Z</cp:lastPrinted>
  <dcterms:created xsi:type="dcterms:W3CDTF">2024-02-19T15:53:53Z</dcterms:created>
  <dcterms:modified xsi:type="dcterms:W3CDTF">2024-03-01T09:04:52Z</dcterms:modified>
</cp:coreProperties>
</file>